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5" r:id="rId1"/>
  </p:sldMasterIdLst>
  <p:notesMasterIdLst>
    <p:notesMasterId r:id="rId73"/>
  </p:notesMasterIdLst>
  <p:sldIdLst>
    <p:sldId id="309" r:id="rId2"/>
    <p:sldId id="292" r:id="rId3"/>
    <p:sldId id="629" r:id="rId4"/>
    <p:sldId id="630" r:id="rId5"/>
    <p:sldId id="631" r:id="rId6"/>
    <p:sldId id="632" r:id="rId7"/>
    <p:sldId id="633" r:id="rId8"/>
    <p:sldId id="659" r:id="rId9"/>
    <p:sldId id="660" r:id="rId10"/>
    <p:sldId id="634" r:id="rId11"/>
    <p:sldId id="658" r:id="rId12"/>
    <p:sldId id="635" r:id="rId13"/>
    <p:sldId id="636" r:id="rId14"/>
    <p:sldId id="637" r:id="rId15"/>
    <p:sldId id="638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0" r:id="rId28"/>
    <p:sldId id="651" r:id="rId29"/>
    <p:sldId id="652" r:id="rId30"/>
    <p:sldId id="653" r:id="rId31"/>
    <p:sldId id="654" r:id="rId32"/>
    <p:sldId id="655" r:id="rId33"/>
    <p:sldId id="656" r:id="rId34"/>
    <p:sldId id="657" r:id="rId35"/>
    <p:sldId id="662" r:id="rId36"/>
    <p:sldId id="663" r:id="rId37"/>
    <p:sldId id="664" r:id="rId38"/>
    <p:sldId id="666" r:id="rId39"/>
    <p:sldId id="667" r:id="rId40"/>
    <p:sldId id="668" r:id="rId41"/>
    <p:sldId id="661" r:id="rId42"/>
    <p:sldId id="669" r:id="rId43"/>
    <p:sldId id="670" r:id="rId44"/>
    <p:sldId id="671" r:id="rId45"/>
    <p:sldId id="672" r:id="rId46"/>
    <p:sldId id="673" r:id="rId47"/>
    <p:sldId id="674" r:id="rId48"/>
    <p:sldId id="676" r:id="rId49"/>
    <p:sldId id="677" r:id="rId50"/>
    <p:sldId id="678" r:id="rId51"/>
    <p:sldId id="695" r:id="rId52"/>
    <p:sldId id="700" r:id="rId53"/>
    <p:sldId id="696" r:id="rId54"/>
    <p:sldId id="699" r:id="rId55"/>
    <p:sldId id="697" r:id="rId56"/>
    <p:sldId id="679" r:id="rId57"/>
    <p:sldId id="701" r:id="rId58"/>
    <p:sldId id="681" r:id="rId59"/>
    <p:sldId id="682" r:id="rId60"/>
    <p:sldId id="683" r:id="rId61"/>
    <p:sldId id="684" r:id="rId62"/>
    <p:sldId id="685" r:id="rId63"/>
    <p:sldId id="686" r:id="rId64"/>
    <p:sldId id="688" r:id="rId65"/>
    <p:sldId id="689" r:id="rId66"/>
    <p:sldId id="690" r:id="rId67"/>
    <p:sldId id="691" r:id="rId68"/>
    <p:sldId id="692" r:id="rId69"/>
    <p:sldId id="693" r:id="rId70"/>
    <p:sldId id="694" r:id="rId71"/>
    <p:sldId id="345" r:id="rId72"/>
  </p:sldIdLst>
  <p:sldSz cx="12192000" cy="6858000"/>
  <p:notesSz cx="6954838" cy="9309100"/>
  <p:embeddedFontLst>
    <p:embeddedFont>
      <p:font typeface="Roboto Condensed Light" panose="02000000000000000000" pitchFamily="2" charset="0"/>
      <p:regular r:id="rId74"/>
      <p:bold r:id="rId75"/>
      <p:italic r:id="rId76"/>
      <p:boldItalic r:id="rId77"/>
    </p:embeddedFont>
    <p:embeddedFont>
      <p:font typeface="Segoe UI Black" panose="020B0A02040204020203" pitchFamily="34" charset="0"/>
      <p:bold r:id="rId78"/>
      <p:boldItalic r:id="rId79"/>
    </p:embeddedFont>
    <p:embeddedFont>
      <p:font typeface="Roboto Condensed" panose="02000000000000000000" pitchFamily="2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Verdana" panose="020B0604030504040204" pitchFamily="34" charset="0"/>
      <p:regular r:id="rId89"/>
      <p:bold r:id="rId90"/>
      <p:italic r:id="rId91"/>
      <p:boldItalic r:id="rId92"/>
    </p:embeddedFont>
    <p:embeddedFont>
      <p:font typeface="Wingdings 3" panose="05040102010807070707" pitchFamily="18" charset="2"/>
      <p:regular r:id="rId93"/>
    </p:embeddedFont>
    <p:embeddedFont>
      <p:font typeface="Wingdings 2" panose="05020102010507070707" pitchFamily="18" charset="2"/>
      <p:regular r:id="rId94"/>
    </p:embeddedFont>
    <p:embeddedFont>
      <p:font typeface="Roboto" panose="02000000000000000000" pitchFamily="2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Z/Qlm0B/PKggpdWKX4yEJA==" hashData="X9wstYtwPCxXeUDtLlsGlD//l3oqiDt5d2naY4VmmL7UprpdB83nZbAO0EduA6eevh/SmKoFpgEUiaB0ua09Y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11C"/>
    <a:srgbClr val="8F201B"/>
    <a:srgbClr val="D8243F"/>
    <a:srgbClr val="D81A60"/>
    <a:srgbClr val="B71B1C"/>
    <a:srgbClr val="301B92"/>
    <a:srgbClr val="673BB7"/>
    <a:srgbClr val="607D8B"/>
    <a:srgbClr val="ED524F"/>
    <a:srgbClr val="F5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–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–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AF606853-7671-496A-8E4F-DF71F8EC918B}" styleName="Dark Style 1 –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94660"/>
  </p:normalViewPr>
  <p:slideViewPr>
    <p:cSldViewPr snapToGrid="0">
      <p:cViewPr varScale="1">
        <p:scale>
          <a:sx n="87" d="100"/>
          <a:sy n="87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0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37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7A3D7D-4DD0-4519-9573-665089B6687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89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8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17.jpe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19.jpeg"/><Relationship Id="rId1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jpe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0.jp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9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19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E3530F3-E595-EA48-AA18-0E0EA367D4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05EAF9-7E28-6840-B3F3-400CC3AA94E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FAAFD150-FB5C-D647-A779-AD0371D91A8C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84CE05E9-3044-3847-8DEA-6EAE6F2359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1EAB505-E3B4-1D49-BC5E-C9396D602A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7E5B9ED-D9BE-724F-B2D9-6D756BF0FB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1BE2BE76-7FB8-884F-B7A9-AB3AB25BC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BC2B340-585A-DF45-A35E-283C91E67BD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678E44-6045-454D-AEE8-12647A810D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D118EBC5-91DE-F04D-8AAA-1BC6DB297E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3EBF0051-D08C-834A-B6EC-F27DB682F9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81725B-9534-4D41-9342-D6448D5B5FA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46F9BF8-CED0-2A42-8AA1-77528C6E8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2512ABA-9FD2-F841-9DC5-9BB8DE9D2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63DC0D2C-AEBD-2B43-A40F-219AF41A91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209AA-082C-4E46-9195-9B39951B64A8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</p:spTree>
    <p:extLst>
      <p:ext uri="{BB962C8B-B14F-4D97-AF65-F5344CB8AC3E}">
        <p14:creationId xmlns:p14="http://schemas.microsoft.com/office/powerpoint/2010/main" val="345581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4">
                        <a:lumMod val="50000"/>
                      </a:schemeClr>
                    </a:gs>
                    <a:gs pos="100000">
                      <a:srgbClr val="009788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 descr="User icon Royalty Free Vector Image - VectorStock">
            <a:extLst>
              <a:ext uri="{FF2B5EF4-FFF2-40B4-BE49-F238E27FC236}">
                <a16:creationId xmlns:a16="http://schemas.microsoft.com/office/drawing/2014/main" id="{4A8E0F54-DC01-449D-B951-DC7CBAFD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5D60AFC-04BC-4FCA-A89D-6FCD04B6DC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666FB81-7CD1-9742-AB26-00ED3C9FA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C48990E-2530-AF41-A8F8-E84A84CD0F15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76999E19-2095-6F41-BABD-A4D5328B8D3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5" name="Freeform 17">
            <a:extLst>
              <a:ext uri="{FF2B5EF4-FFF2-40B4-BE49-F238E27FC236}">
                <a16:creationId xmlns:a16="http://schemas.microsoft.com/office/drawing/2014/main" id="{3B6AF243-7086-6447-B371-BD68AF74F92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4">
                  <a:lumMod val="50000"/>
                </a:schemeClr>
              </a:gs>
              <a:gs pos="100000">
                <a:srgbClr val="009788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571E73-2208-1F4D-8158-CF5BF9FF8A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E84546-AA85-4D4C-AAE7-968D05BC51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DC3276D8-47BA-E24C-A53B-545E5121F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6E3978-8F24-3A4E-B81F-AB7C4007A9C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E175BA-4A88-514D-9EF1-A74A9579B53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A2FB9B43-4C63-7040-84C8-A863841BB0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06CE974E-FE07-CE47-BE54-A75C51D1E7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91600E-1457-7844-B4E6-41FD4E413BA8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038702-1A46-D741-B21C-9CBEB778F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7" name="Picture 46" descr="User icon Royalty Free Vector Image - VectorStock">
            <a:extLst>
              <a:ext uri="{FF2B5EF4-FFF2-40B4-BE49-F238E27FC236}">
                <a16:creationId xmlns:a16="http://schemas.microsoft.com/office/drawing/2014/main" id="{F5D28666-61B6-684E-9074-01B275C3A9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1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2">
                        <a:lumMod val="50000"/>
                      </a:schemeClr>
                    </a:gs>
                    <a:gs pos="100000">
                      <a:schemeClr val="accent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0" name="Picture 29" descr="User icon Royalty Free Vector Image - VectorStock">
            <a:extLst>
              <a:ext uri="{FF2B5EF4-FFF2-40B4-BE49-F238E27FC236}">
                <a16:creationId xmlns:a16="http://schemas.microsoft.com/office/drawing/2014/main" id="{5F55812D-505A-4B1A-9EB5-16DCD08F2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0974588E-8956-4BF5-BF58-B7E42070A5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20DD8E-C140-B845-97C2-5F19A2BF6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3D61B0-DF5E-5844-A9D4-8B4AD1251FE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A471078D-3455-8C44-9933-F218631F6A8F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37E34BF-3299-AD4D-89A4-5F0D85F72F7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C1EC245-2945-2E47-908A-04F3603021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ED84AE1-944A-8848-AFAF-63B256440E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8B5EBDE-8563-1B4A-BBEA-353E73E10A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9516460-1170-1B41-86CB-3C8E0E6D745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519DED-2E89-7B4D-A43B-DC35825266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63B8940-5DD8-8E4F-9F6E-F7A604EF5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EE4BDE8-D1D7-AA4E-80FE-89B844354F8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CD193339-DFA6-1E42-9BA5-271BA1C8AF3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2686C7A-9CE0-EA4B-B701-BDAE2FBAA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7F58ED9E-F84D-FC41-8193-CD707BA5D0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316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L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3">
                        <a:lumMod val="50000"/>
                      </a:schemeClr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6570A8-081D-45CE-A0DD-F78F5EDB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0B000B32-CB56-440D-9FAE-7DE703A93A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86134B3-58BE-F14A-BE8B-57E18041F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946713E-D602-954E-ADDB-4976EE51F0D3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656F8BE8-600F-B64C-8A78-5EA9F842D94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76036EBB-CECE-9E4B-ACE1-A2A1DE91B528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DCBCE9B-FA1B-0047-812E-F55E8AA260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068E7A2-19F4-F24B-B073-BCE81A8C36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4CE2786B-9FF5-3944-831A-5F7D820F5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03D558-1FFA-4C4F-AC30-8869E894C8F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2DC0A16-6E1B-974E-ABC7-F00B3467190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02FACFC-D86D-2449-82F7-4FA2D2F01E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A3BEFF8-8958-1644-800B-A125DCE2DE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1F55395-7813-C248-B7BE-24D04CB71D9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C964714-52EC-5548-8107-AAB013485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25258E5A-E611-844D-B52B-8B53E193AA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355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5">
                        <a:lumMod val="75000"/>
                      </a:schemeClr>
                    </a:gs>
                    <a:gs pos="100000">
                      <a:schemeClr val="accent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00C9ED70-1CC8-4EF2-BE10-AAFE24AA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FD1CDD6-829C-4C5B-BFB7-74153A66FF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16D2BFC-B984-0547-807F-0CDDC5070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5CB272E-D38A-2048-A70E-426C443ABD0C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891219F5-207B-284A-BBA7-0079914E62B4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F7F7325C-2C52-734E-A544-917A8BA86D9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28F1532-D575-5140-8777-167ECB8F9B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7E9C10-8A8A-0A46-B517-47161CEAAC6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D6FBFCF1-F559-DC4A-B86B-609BE39585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087FBE8-C595-F949-9F52-DB1D979B8DB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DBDD603-6EE0-0440-9C59-E9DB2EDD51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24D946A9-3B04-4548-AA50-5C0DBE963C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9C069720-E1F5-9449-AAF5-8802D2BEF1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CE1B1F-1F6D-D54F-9E18-31866013713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A6DB1D3-EADB-EF44-8169-06A5C4689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D6E06EA-4F7A-8F43-91D1-961E712888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313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4" descr="https://cdn5.vectorstock.com/i/1000x1000/21/59/dbms-database-management-system-computer-data-vector-8212159.jpg">
            <a:extLst>
              <a:ext uri="{FF2B5EF4-FFF2-40B4-BE49-F238E27FC236}">
                <a16:creationId xmlns:a16="http://schemas.microsoft.com/office/drawing/2014/main" id="{8D4396BC-5242-D94F-8E69-A72690FB250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790868-6719-B24D-B907-C9AFE52491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747ED87-6603-A54C-A2CC-87D5B51B4E0F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0EC3C86D-1564-3741-969E-C790FA56C32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244FD3DB-8AF9-CD42-9AEA-879B4E8C37F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B393065-03E0-594B-AC9C-63E1D4E10F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182C28B2-A4EE-404A-A759-E4500A839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23F9B63-1A5B-DE4B-8F3B-B9C2C51163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12BA1B-2262-C845-8290-E900963192E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0831625-19E9-EC4D-BD6A-B5E8195F61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22B02233-EF2B-2443-8095-99B70F3DD6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E05E3E1-C04C-884B-899C-28F60ED5532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D78D8F-68A7-3644-B75F-CBB8408555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6D8314FB-A0BF-D44D-A575-451467DDC2B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43B0A8-2114-1C49-852B-D508C3633CB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9" y="1795212"/>
            <a:ext cx="2880360" cy="2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69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273238"/>
                    </a:gs>
                    <a:gs pos="100000">
                      <a:srgbClr val="607D8B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EB45C91-0DA6-4973-9AEA-FF1388508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F70CF6D9-DDB4-41AA-BB82-F8ED04AD8B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E02216C-C343-8747-B542-352FAC887E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5D74793-F2C9-9B44-9903-80E671B0524E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71ABFFCC-FDFF-9243-8AFA-B7ECBA3396E1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02F13025-4A92-A747-ADA7-B8394182319B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273238"/>
              </a:gs>
              <a:gs pos="100000">
                <a:srgbClr val="607D8B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718834-A922-474B-AF10-CA62D10B60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B6C8693-849A-5540-98BE-1FBE224C182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ECE39919-834C-DD44-A2E8-AE850AB016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97146A6-8681-5046-A8EA-E2FB1ADF9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A8A4726-07B5-0541-A7DB-D44067D307C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D3712B52-5E7A-C54F-91A0-7895E06AC9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B8F95CA-5AD9-4D4F-9AD3-1ED004B0B6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6AEBD84-F962-5D41-B339-13F5BE5DE75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5142AC3-0EBC-584F-9C4A-B8FBEB000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C733A788-8214-BC4C-8494-810701F934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97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r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E2622"/>
                    </a:gs>
                    <a:gs pos="100000">
                      <a:srgbClr val="79554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7E386D9D-B92A-4F40-9089-A1FD00CD3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A295F85-D43D-42E5-9539-A471116A43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2B9BB3-DEDA-2F4B-A380-DE386BDE3B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F2A1DF-1C33-E943-98DB-E90F51EC058B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16D403B-8EDE-2042-BD96-FDEDA4564E28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D72753E8-B7B8-0449-AD7F-28A17EBE94E3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E2622"/>
              </a:gs>
              <a:gs pos="100000">
                <a:srgbClr val="79554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21ACCB9-C496-DC46-A905-6E83D95EE9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8AAE9F5-B132-6E43-A247-1F92BF8737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6BBA8E60-2FEE-2040-86FC-C53D83CA8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27CC1A-206E-4647-85A6-A4401FD891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C0ECB9-06CC-4C47-B152-8DF8A0A675A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82AA28A-9344-7340-817B-ADE641B799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7520BE6-F11A-4E43-8426-661D684C092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BA6D48C-9475-2942-A504-BD4F6517DFC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FA8E096-1F35-F24D-A5D7-48EF892A7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4B85BDB-997F-F944-92FB-33C5C67C675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847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Deep Pu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301B92"/>
                    </a:gs>
                    <a:gs pos="100000">
                      <a:srgbClr val="673BB7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BE300026-40E8-4FB1-998A-9CEB5F7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B3B5E9B-B4F0-4E85-954A-F7CC04BBF2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22E5BE-4D56-294F-8333-FA33FDBBEC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8C2782-F1CB-3140-A1FD-ADA7387699B9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596A772C-F2AA-E84D-8B0D-30A4E33E501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8AEB168F-3A96-3842-B07D-75059ED3199D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301B92"/>
              </a:gs>
              <a:gs pos="100000">
                <a:srgbClr val="673BB7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F15EE77-0E93-6345-93B5-CABCF596CF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D0CEC8-7A46-7A43-8890-DDEF4D767F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B83B68DD-D693-6E4E-BE38-E24112409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BE3985-9589-CD42-A95B-71909B4ED0B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F967ED-404F-C449-8921-F8C49904E7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97E2A59-D7B6-A14F-B0B3-08CB27D791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579FD625-5CCC-A84E-AC86-0C0755358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76C01FE-9B83-0A4F-B7A5-9B1B484BB92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0E8790-51BF-6D40-95C7-C868750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A8D3440D-C8BF-EE4E-8FB1-6E79EEBA95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6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EE6A39-B94D-4B44-87FF-81B630E6F1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061B7F-424E-7B4C-8835-80A4C385F464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C1391A50-5EAE-2143-AB1B-14B06B5D1C02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CB3B8DC7-4401-BE47-9521-82A6D33DD19E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DBDF622-A0BA-2F47-8E30-116370FADF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DDF0E80-5A94-F846-8528-46F9FDF986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5BB76DE-E7D5-8A45-8935-78A6F09C0B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4DDFE-982C-DB48-BCC6-91745921EDE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401E-D15E-7F46-9409-A74E3DF56B7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601EB9-EDC6-A84D-93FF-FE0A2A5522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9B560A8-BFD0-504C-836C-5BDCE952A1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DE859-206B-734B-AC60-B4B72F82E5F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B5FD58E-A530-5B4D-B66E-CA03179573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E26D7B6C-080F-CA4F-9D87-ECE5CA4A53F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1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0844F7-B1E8-C14E-9D9F-20EC050A0FBF}"/>
              </a:ext>
            </a:extLst>
          </p:cNvPr>
          <p:cNvGrpSpPr/>
          <p:nvPr userDrawn="1"/>
        </p:nvGrpSpPr>
        <p:grpSpPr>
          <a:xfrm>
            <a:off x="9506678" y="708951"/>
            <a:ext cx="2554142" cy="828000"/>
            <a:chOff x="131178" y="5775961"/>
            <a:chExt cx="2530238" cy="8202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0767CF8-CEA4-D247-8961-5FAFC9388C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559C4B1-B342-DB40-9BF7-DA9F2810F42A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F9B9F1F1-962F-6B42-ADD5-114B76A2CF6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9605EF62-6505-4A4B-BE31-06DB3AC427ED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F7594A79-B00D-5542-ADB3-CE314B21E1D6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Introduction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362F38DA-89B2-284D-AC10-6DCE5B666DE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EBB3EAC6-54FF-8D46-BDF5-747450252202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0B8189-E0A7-7140-9F0E-E80A0D6BCCCA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FFB54A-AC29-2141-853D-294ED7141117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683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F350D6B-9DB3-2148-B2CB-2B7C7285D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00C5DA-9A0B-B24F-9EC5-76BCCC325B50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36" name="Freeform 13">
            <a:extLst>
              <a:ext uri="{FF2B5EF4-FFF2-40B4-BE49-F238E27FC236}">
                <a16:creationId xmlns:a16="http://schemas.microsoft.com/office/drawing/2014/main" id="{2D3625A9-EE29-D54C-B4AB-CA7C51065B6B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86AADAD8-2C9D-2642-ADDD-2C31AEFACD55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7B92031-D806-1A4D-A507-C19CE95B4F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5CC97E3-2DFF-284E-AFBC-6AD6310991E0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1" y="2461608"/>
            <a:ext cx="3191649" cy="1576463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81DD26CD-EB54-9C49-995A-A1677164CB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A517DF0-AF65-A246-A6EE-40CB0A8EA5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3CE410-FA5F-0A4E-AE68-BEFB676C2AB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E2906A2-CD49-CB4E-8BAC-58CA4057AB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709210C9-4E89-3B41-976F-0E7B306DDF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84F3949-68F6-654F-8666-B97AA18322ED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0862" y="119322"/>
            <a:ext cx="3546204" cy="16023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905A432-2273-FB4D-A831-D1185EEBE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36D29D-9442-9F4E-8F75-1AAD78587B0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0" name="Picture 49" descr="User icon Royalty Free Vector Image - VectorStock">
            <a:extLst>
              <a:ext uri="{FF2B5EF4-FFF2-40B4-BE49-F238E27FC236}">
                <a16:creationId xmlns:a16="http://schemas.microsoft.com/office/drawing/2014/main" id="{0452FEB6-AF2A-9844-9315-F6399C88EC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19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890E4F"/>
                    </a:gs>
                    <a:gs pos="100000">
                      <a:srgbClr val="D81A60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A2F1AAAC-C051-4A31-837B-4A9977722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DF34BDA-AFB4-4120-81EF-C0AB56D388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220C8BC-1AB9-A842-9D78-1B37F02536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0993D0-9F5D-8840-9992-092C1B8FF021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2D051FB2-C980-6447-84BE-9646F7C31A10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36" name="Freeform 17">
            <a:extLst>
              <a:ext uri="{FF2B5EF4-FFF2-40B4-BE49-F238E27FC236}">
                <a16:creationId xmlns:a16="http://schemas.microsoft.com/office/drawing/2014/main" id="{48E07297-ADD3-9C4C-AD36-D9B0CA807C0A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890E4F"/>
              </a:gs>
              <a:gs pos="100000">
                <a:srgbClr val="D81A60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8F472A9-B220-C146-B296-ADC45388CB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48989C9-7107-F54D-8524-332C589C7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520D92FD-4A39-BF40-A294-E632CFD40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71D2547-B9DC-3C41-BDC4-171D1B1F7EC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1671275-29EC-8C48-B02E-5FE8ECED23D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D78E2D1-95D3-5649-94EE-5497BCB432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CA1C641-8279-7046-8BB2-7B2D29635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2713CE4-CFCB-3A4F-BA94-EA8AD1C6BCC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C3D65C5-E6CE-8742-AF7B-6E3D9C4B9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pic>
        <p:nvPicPr>
          <p:cNvPr id="48" name="Picture 47" descr="User icon Royalty Free Vector Image - VectorStock">
            <a:extLst>
              <a:ext uri="{FF2B5EF4-FFF2-40B4-BE49-F238E27FC236}">
                <a16:creationId xmlns:a16="http://schemas.microsoft.com/office/drawing/2014/main" id="{F3962432-878B-0B43-A08E-00C1FF6C2A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9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4" descr="https://cdn5.vectorstock.com/i/1000x1000/21/59/dbms-database-management-system-computer-data-vector-8212159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t="9689" r="5315" b="18089"/>
          <a:stretch/>
        </p:blipFill>
        <p:spPr bwMode="auto">
          <a:xfrm>
            <a:off x="8407803" y="2089594"/>
            <a:ext cx="2880000" cy="267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30" name="Picture 6" descr="What You Should Know and Do Before Becoming a Data Scientist - Drilling  Sense from Data">
            <a:extLst>
              <a:ext uri="{FF2B5EF4-FFF2-40B4-BE49-F238E27FC236}">
                <a16:creationId xmlns:a16="http://schemas.microsoft.com/office/drawing/2014/main" id="{05F0B00D-638A-964D-B6BF-3A3F555E7E5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265" y="1788483"/>
            <a:ext cx="4131076" cy="204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662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- Ma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660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School of Computer Science, Darshan University,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chemeClr val="accent6">
                  <a:lumMod val="50000"/>
                </a:schemeClr>
              </a:gs>
              <a:gs pos="100000">
                <a:schemeClr val="accent6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chemeClr val="accent6">
                        <a:lumMod val="50000"/>
                      </a:schemeClr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80BF4AFD-B365-46D4-AAC5-485DFA5A7D4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2BC70C35-8BA7-4D49-9AF7-DC36FAB8FD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38" name="Hexagon 37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1" name="Rectangle 40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605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Default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1D3064"/>
              </a:gs>
              <a:gs pos="50000">
                <a:srgbClr val="1D3064"/>
              </a:gs>
              <a:gs pos="100000">
                <a:schemeClr val="tx2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0042908-6588-4C7A-9615-8D5899E8A9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3" t="-16142" r="-144383" b="22103"/>
          <a:stretch/>
        </p:blipFill>
        <p:spPr>
          <a:xfrm>
            <a:off x="1834747" y="3985791"/>
            <a:ext cx="3075940" cy="2892592"/>
          </a:xfrm>
          <a:prstGeom prst="rect">
            <a:avLst/>
          </a:prstGeom>
        </p:spPr>
      </p:pic>
      <p:pic>
        <p:nvPicPr>
          <p:cNvPr id="36" name="Picture 35" descr="User icon Royalty Free Vector Image - VectorStock">
            <a:extLst>
              <a:ext uri="{FF2B5EF4-FFF2-40B4-BE49-F238E27FC236}">
                <a16:creationId xmlns:a16="http://schemas.microsoft.com/office/drawing/2014/main" id="{3C805A05-DDF6-4BA6-8EDB-D97128A43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C4AACC20-C1A0-45ED-8640-28D84A9F84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932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131180" y="6604000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191CF5-3D57-422B-B2EB-FF235E30DB22}"/>
              </a:ext>
            </a:extLst>
          </p:cNvPr>
          <p:cNvGrpSpPr/>
          <p:nvPr userDrawn="1"/>
        </p:nvGrpSpPr>
        <p:grpSpPr>
          <a:xfrm>
            <a:off x="9576895" y="991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B183D5-5DE8-48E7-85E7-60CE9D0FD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2445F4B-50F2-4CA0-A5C5-6D690A29F3F2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972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3602D2-CAF0-4790-95E8-87990761ED0C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78A2C8-EF9C-479C-ACF0-D9819B46D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DE4F58-7D48-453D-89E1-B25767150977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6247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C2E8DACE-EE39-314C-966F-CB5430C0AC19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D3FE74A2-4088-1D41-AE50-64F01E41C658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85AC5EEE-280F-334A-A474-573C6C0AD60A}"/>
              </a:ext>
            </a:extLst>
          </p:cNvPr>
          <p:cNvSpPr txBox="1">
            <a:spLocks/>
          </p:cNvSpPr>
          <p:nvPr userDrawn="1"/>
        </p:nvSpPr>
        <p:spPr>
          <a:xfrm>
            <a:off x="2954152" y="6578262"/>
            <a:ext cx="7179528" cy="25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</a:t>
            </a:r>
            <a:r>
              <a:rPr lang="en-US" dirty="0"/>
              <a:t> 2101CS622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(INS)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Unit:3 – Public Key Encryption and Hash Algorithms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F323922-AE14-BF46-9CE4-7BC14503F84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CC3229B5-5268-9F44-A8B7-066ABB1EE214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25E913-C01C-424D-8D99-C8196613D9A8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B10687-3B4B-2A4B-AB3B-673778E9B3D8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4E34C89-7096-4340-A6A6-1404F51936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3682" y="5799487"/>
            <a:ext cx="1832503" cy="7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46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C60ED7-12D4-496E-AF73-0995BE8C12FD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0CB04CE-0025-4B1F-B962-A759D179D8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F480CB-A4AF-424E-90DB-5B677403441A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33145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sp>
        <p:nvSpPr>
          <p:cNvPr id="41" name="Hexagon 40"/>
          <p:cNvSpPr/>
          <p:nvPr userDrawn="1"/>
        </p:nvSpPr>
        <p:spPr>
          <a:xfrm rot="5400000">
            <a:off x="4309292" y="1717040"/>
            <a:ext cx="3461658" cy="2984188"/>
          </a:xfrm>
          <a:prstGeom prst="hexagon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accent6"/>
            </a:solidFill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 userDrawn="1"/>
        </p:nvSpPr>
        <p:spPr>
          <a:xfrm>
            <a:off x="5014038" y="2239638"/>
            <a:ext cx="20521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i="1" dirty="0"/>
              <a:t>Thank</a:t>
            </a:r>
          </a:p>
          <a:p>
            <a:pPr algn="ctr"/>
            <a:r>
              <a:rPr lang="en-US" sz="6000" b="1" i="1" dirty="0"/>
              <a:t>You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7678346" y="2221532"/>
            <a:ext cx="4513654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0" y="2221532"/>
            <a:ext cx="4402106" cy="1951692"/>
          </a:xfrm>
          <a:prstGeom prst="rect">
            <a:avLst/>
          </a:pr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47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 userDrawn="1"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59" name="Picture 58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B8FEE4-E542-57FC-3469-83022BB0CD62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279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120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B71B1C"/>
                    </a:gs>
                    <a:gs pos="100000">
                      <a:srgbClr val="ED524F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8163" y="114092"/>
            <a:ext cx="3016359" cy="128188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7B7B864-C091-4493-B14B-F5B61B586EE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t="7575" r="25761" b="18186"/>
          <a:stretch>
            <a:fillRect/>
          </a:stretch>
        </p:blipFill>
        <p:spPr>
          <a:xfrm>
            <a:off x="356499" y="5214354"/>
            <a:ext cx="1354234" cy="1354234"/>
          </a:xfrm>
          <a:custGeom>
            <a:avLst/>
            <a:gdLst>
              <a:gd name="connsiteX0" fmla="*/ 2286000 w 4572000"/>
              <a:gd name="connsiteY0" fmla="*/ 0 h 4572000"/>
              <a:gd name="connsiteX1" fmla="*/ 4572000 w 4572000"/>
              <a:gd name="connsiteY1" fmla="*/ 2286000 h 4572000"/>
              <a:gd name="connsiteX2" fmla="*/ 2286000 w 4572000"/>
              <a:gd name="connsiteY2" fmla="*/ 4572000 h 4572000"/>
              <a:gd name="connsiteX3" fmla="*/ 0 w 4572000"/>
              <a:gd name="connsiteY3" fmla="*/ 2286000 h 4572000"/>
              <a:gd name="connsiteX4" fmla="*/ 2286000 w 4572000"/>
              <a:gd name="connsiteY4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2286000" y="0"/>
                </a:moveTo>
                <a:cubicBezTo>
                  <a:pt x="3548523" y="0"/>
                  <a:pt x="4572000" y="1023477"/>
                  <a:pt x="4572000" y="2286000"/>
                </a:cubicBez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lose/>
              </a:path>
            </a:pathLst>
          </a:custGeom>
          <a:noFill/>
          <a:ln w="6350">
            <a:solidFill>
              <a:schemeClr val="bg1">
                <a:lumMod val="65000"/>
              </a:schemeClr>
            </a:solidFill>
          </a:ln>
          <a:effectLst/>
        </p:spPr>
      </p:pic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177B86E9-222D-4757-BE64-59540DB794E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ABCD18B-D4E0-41E4-8162-7E83CB11DA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1026" name="Picture 2" descr="Cyber Security - Denovo - Legal Case Management Software for UK Law Firms">
            <a:extLst>
              <a:ext uri="{FF2B5EF4-FFF2-40B4-BE49-F238E27FC236}">
                <a16:creationId xmlns:a16="http://schemas.microsoft.com/office/drawing/2014/main" id="{3EBFF55E-F6DD-96B2-BD50-D9BD0D0E94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779" y="2175639"/>
            <a:ext cx="2426582" cy="24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1319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106364"/>
            <a:ext cx="11684000" cy="808037"/>
          </a:xfrm>
        </p:spPr>
        <p:txBody>
          <a:bodyPr/>
          <a:lstStyle>
            <a:lvl1pPr algn="l">
              <a:defRPr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990600"/>
            <a:ext cx="11684000" cy="5334000"/>
          </a:xfrm>
        </p:spPr>
        <p:txBody>
          <a:bodyPr>
            <a:normAutofit/>
          </a:bodyPr>
          <a:lstStyle>
            <a:lvl1pPr marL="342900" indent="-34290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8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algn="just">
              <a:lnSpc>
                <a:spcPct val="114000"/>
              </a:lnSpc>
              <a:buClr>
                <a:schemeClr val="tx1">
                  <a:lumMod val="95000"/>
                  <a:lumOff val="5000"/>
                </a:schemeClr>
              </a:buClr>
              <a:defRPr sz="160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ktangel 1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Unit-1: Symmetric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Cipher Model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54000" y="914400"/>
            <a:ext cx="11684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210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8BEFB-AE5B-48F9-BBAD-B489CDE48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71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754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252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46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chemeClr val="accent6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chemeClr val="accent6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chemeClr val="accent6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16">
            <a:extLst>
              <a:ext uri="{FF2B5EF4-FFF2-40B4-BE49-F238E27FC236}">
                <a16:creationId xmlns:a16="http://schemas.microsoft.com/office/drawing/2014/main" id="{A83EC325-801E-1444-AF90-DA60E9B6D3F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1">
            <a:extLst>
              <a:ext uri="{FF2B5EF4-FFF2-40B4-BE49-F238E27FC236}">
                <a16:creationId xmlns:a16="http://schemas.microsoft.com/office/drawing/2014/main" id="{27064FA1-923A-ED45-9757-3DB5CD604881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Maulik D Trivedi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E94A8CF0-892B-2F46-816A-D2A122B00A03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D95B4F31-E80D-5D44-B03C-09D0D0BD80D5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29" name="Shape 56">
            <a:extLst>
              <a:ext uri="{FF2B5EF4-FFF2-40B4-BE49-F238E27FC236}">
                <a16:creationId xmlns:a16="http://schemas.microsoft.com/office/drawing/2014/main" id="{452C53E5-5198-DE46-B6DC-B6632CA1E7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BAA73BD-5DDB-924D-BF2A-BDF49F51D03C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CAE946-77CD-B84C-B426-95CCBED2FE7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F734A9D-4708-974C-86B2-16B31ACB9502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D51C95D-C918-7047-BE41-09CC62B893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43F8BEF-5E0C-9D4D-A4BA-E61423A67A38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605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47964"/>
            <a:ext cx="10363200" cy="1362075"/>
          </a:xfrm>
        </p:spPr>
        <p:txBody>
          <a:bodyPr anchor="t"/>
          <a:lstStyle>
            <a:lvl1pPr algn="l">
              <a:defRPr sz="4000" b="1" cap="none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ktangel 11"/>
          <p:cNvSpPr/>
          <p:nvPr userDrawn="1"/>
        </p:nvSpPr>
        <p:spPr>
          <a:xfrm>
            <a:off x="0" y="6434613"/>
            <a:ext cx="12192000" cy="381000"/>
          </a:xfrm>
          <a:prstGeom prst="rect">
            <a:avLst/>
          </a:prstGeom>
          <a:solidFill>
            <a:srgbClr val="34495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indent="-342900">
              <a:defRPr/>
            </a:pP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Unit-4:</a:t>
            </a:r>
            <a:r>
              <a:rPr lang="da-DK" sz="1600" baseline="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Assymetric Ciphers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       </a:t>
            </a:r>
            <a:r>
              <a:rPr lang="da-DK" sz="1600" baseline="0" noProof="1">
                <a:solidFill>
                  <a:srgbClr val="F8F8F8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a-DK" sz="1600" noProof="1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BabariaInstitute of Engineering &amp; Technology            </a:t>
            </a:r>
            <a:fld id="{6E8469F3-9EE8-43CF-BEDC-475B89412D1D}" type="slidenum">
              <a:rPr lang="da-DK" sz="1600" noProof="1" smtClean="0">
                <a:solidFill>
                  <a:srgbClr val="FFFFFF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pPr indent="-342900">
                <a:defRPr/>
              </a:pPr>
              <a:t>‹#›</a:t>
            </a:fld>
            <a:endParaRPr lang="da-DK" sz="1600" noProof="1">
              <a:solidFill>
                <a:srgbClr val="FFFFFF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13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8C6168-C8A4-4660-9D38-045657B80D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1D3064"/>
                    </a:gs>
                    <a:gs pos="100000">
                      <a:schemeClr val="tx2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8FB410-A035-054C-91FD-39B3194C9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2DC1DA-6FA8-354E-A603-7BB2736B5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21" name="Freeform 17">
            <a:extLst>
              <a:ext uri="{FF2B5EF4-FFF2-40B4-BE49-F238E27FC236}">
                <a16:creationId xmlns:a16="http://schemas.microsoft.com/office/drawing/2014/main" id="{151307A5-CC84-E142-AE46-27FCC2243E1C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B71B1C"/>
              </a:gs>
              <a:gs pos="100000">
                <a:srgbClr val="ED524F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7D588-807C-354B-B08E-484D26AEC8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9807" y="5890891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9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14C5BD7-78B6-0A41-88D0-01BEEB016A28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D45E374D-AEFA-7F40-AAFA-EC19FAB4E1E4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75884FA-E7FE-2F44-8B82-45040FF918D2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#3170722 (BDA)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Unit:1 – Introduction to Big Data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2EEA58B-B239-B54D-A551-AC46E96438DC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BB8962-9112-B64F-ABB8-D54B08B0191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F6AE81C-B2A7-6F4D-BCF9-EAA1E1325663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7FA1340-1F1E-7C4A-81E1-FA5A212AA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72CBEBC-6E0B-E246-8811-9B484A30A6EF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7636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05CA28BD-97AA-284E-AE34-C671CCBAC791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F94EA43E-7263-834E-9414-7CE428CBC513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6EC5970-9D3E-8740-9144-3C02C8E5F77A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5528B19E-5814-914B-9EA3-2489A2ADF77A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4CF344-001F-6D42-B016-EF294039E869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7DFBF79-9488-534D-8EBF-FDFD2D55B8F5}"/>
              </a:ext>
            </a:extLst>
          </p:cNvPr>
          <p:cNvGrpSpPr/>
          <p:nvPr userDrawn="1"/>
        </p:nvGrpSpPr>
        <p:grpSpPr>
          <a:xfrm>
            <a:off x="9637856" y="0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00A1B1-85E1-9042-B510-1CFBFBFEC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B8FAAA5-FEFD-E940-A180-92BBDAA0EA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32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k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0">
            <a:extLst>
              <a:ext uri="{FF2B5EF4-FFF2-40B4-BE49-F238E27FC236}">
                <a16:creationId xmlns:a16="http://schemas.microsoft.com/office/drawing/2014/main" id="{CA498400-8E9D-4343-987F-A35FB0F1163F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25ECA6AD-7614-884D-B1D9-CB3FF23DB89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Jay R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Dhamsaniya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DA344CBC-D584-5942-80C1-ADD1F7F9FD9D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#3130006 (PS)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1 – Basic Probability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8E6F407E-8D1A-134E-B01D-6E63C5623451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096636-E0BF-A045-A788-06DCEEBA99D0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766632-7DA4-404C-8E08-371C13C4EDF7}"/>
              </a:ext>
            </a:extLst>
          </p:cNvPr>
          <p:cNvGrpSpPr/>
          <p:nvPr userDrawn="1"/>
        </p:nvGrpSpPr>
        <p:grpSpPr>
          <a:xfrm>
            <a:off x="-438873" y="5774875"/>
            <a:ext cx="2554142" cy="828000"/>
            <a:chOff x="131178" y="5775961"/>
            <a:chExt cx="2530238" cy="82025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6F0F9D8-EE69-744F-AB08-5263DEB711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2314" y="5775961"/>
              <a:ext cx="1815353" cy="82025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8EACD62-39FF-4B4A-AFE1-0EFCB7BBC313}"/>
                </a:ext>
              </a:extLst>
            </p:cNvPr>
            <p:cNvSpPr/>
            <p:nvPr userDrawn="1"/>
          </p:nvSpPr>
          <p:spPr>
            <a:xfrm>
              <a:off x="131178" y="5775961"/>
              <a:ext cx="2530238" cy="82025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9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A6D14-5696-BF9C-B965-EDF615AE1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102388"/>
            <a:ext cx="1778000" cy="7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7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75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667" r:id="rId24"/>
    <p:sldLayoutId id="2147483670" r:id="rId25"/>
    <p:sldLayoutId id="2147483687" r:id="rId26"/>
    <p:sldLayoutId id="2147483688" r:id="rId27"/>
    <p:sldLayoutId id="2147483672" r:id="rId28"/>
    <p:sldLayoutId id="2147483689" r:id="rId29"/>
    <p:sldLayoutId id="2147483690" r:id="rId30"/>
    <p:sldLayoutId id="2147483673" r:id="rId31"/>
    <p:sldLayoutId id="2147483692" r:id="rId32"/>
    <p:sldLayoutId id="2147483691" r:id="rId33"/>
    <p:sldLayoutId id="2147483685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6811F6A-0E4B-0240-8F6A-1A576893E2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489" y="1122364"/>
            <a:ext cx="7361886" cy="2578780"/>
          </a:xfrm>
        </p:spPr>
        <p:txBody>
          <a:bodyPr/>
          <a:lstStyle/>
          <a:p>
            <a:r>
              <a:rPr lang="en-US" sz="4800" b="0" dirty="0">
                <a:latin typeface="Roboto Condensed Light"/>
                <a:ea typeface="Roboto Condensed Light"/>
              </a:rPr>
              <a:t>Unit-3</a:t>
            </a:r>
            <a:r>
              <a:rPr lang="en-US" dirty="0">
                <a:ea typeface="Segoe UI Black"/>
              </a:rPr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ea typeface="Segoe UI Black"/>
              </a:rPr>
              <a:t>Public Key Encryption and Hash Algorithms</a:t>
            </a:r>
            <a:endParaRPr lang="en-US" dirty="0">
              <a:ea typeface="Segoe UI Black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/>
              <a:t>maulik.trivedi@darshan.ac.in</a:t>
            </a:r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>
                <a:gradFill flip="none" rotWithShape="1">
                  <a:gsLst>
                    <a:gs pos="10000">
                      <a:srgbClr val="B71B1C"/>
                    </a:gs>
                    <a:gs pos="95000">
                      <a:srgbClr val="ED524F"/>
                    </a:gs>
                  </a:gsLst>
                  <a:lin ang="0" scaled="1"/>
                  <a:tileRect/>
                </a:gradFill>
              </a:rPr>
              <a:t>Prof. Maulik D. Trivedi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2AD8B6E-51EA-4A15-8752-4F221E5E02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  <p:pic>
        <p:nvPicPr>
          <p:cNvPr id="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600834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Public-Key Cryptosystem: </a:t>
            </a:r>
            <a:r>
              <a:rPr lang="en-IN" sz="2000" dirty="0">
                <a:solidFill>
                  <a:srgbClr val="C00000"/>
                </a:solidFill>
              </a:rPr>
              <a:t>Confidentiality &amp; 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753F-0AFD-D704-DE62-9EF0828AFF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67255" y="1722946"/>
            <a:ext cx="1098121" cy="599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Message</a:t>
            </a:r>
          </a:p>
          <a:p>
            <a:pPr algn="ctr"/>
            <a:r>
              <a:rPr lang="en-IN" sz="1600" dirty="0"/>
              <a:t>source</a:t>
            </a:r>
          </a:p>
        </p:txBody>
      </p:sp>
      <p:sp>
        <p:nvSpPr>
          <p:cNvPr id="6" name="Cube 5"/>
          <p:cNvSpPr/>
          <p:nvPr/>
        </p:nvSpPr>
        <p:spPr>
          <a:xfrm>
            <a:off x="2963651" y="1657670"/>
            <a:ext cx="1275167" cy="664724"/>
          </a:xfrm>
          <a:prstGeom prst="cube">
            <a:avLst>
              <a:gd name="adj" fmla="val 10357"/>
            </a:avLst>
          </a:prstGeom>
          <a:gradFill flip="none"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Encryption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12" name="Cube 11"/>
          <p:cNvSpPr/>
          <p:nvPr/>
        </p:nvSpPr>
        <p:spPr>
          <a:xfrm>
            <a:off x="4511823" y="1640647"/>
            <a:ext cx="1229177" cy="664724"/>
          </a:xfrm>
          <a:prstGeom prst="cube">
            <a:avLst>
              <a:gd name="adj" fmla="val 10357"/>
            </a:avLst>
          </a:prstGeom>
          <a:gradFill flip="none"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Encryption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13" name="Cube 12"/>
          <p:cNvSpPr/>
          <p:nvPr/>
        </p:nvSpPr>
        <p:spPr>
          <a:xfrm>
            <a:off x="6530710" y="1641862"/>
            <a:ext cx="1242000" cy="664724"/>
          </a:xfrm>
          <a:prstGeom prst="cube">
            <a:avLst>
              <a:gd name="adj" fmla="val 10357"/>
            </a:avLst>
          </a:prstGeom>
          <a:gradFill flip="none"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Decryption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14" name="Cube 13"/>
          <p:cNvSpPr/>
          <p:nvPr/>
        </p:nvSpPr>
        <p:spPr>
          <a:xfrm>
            <a:off x="8078884" y="1657670"/>
            <a:ext cx="1240214" cy="664724"/>
          </a:xfrm>
          <a:prstGeom prst="cube">
            <a:avLst>
              <a:gd name="adj" fmla="val 10357"/>
            </a:avLst>
          </a:prstGeom>
          <a:gradFill flip="none" rotWithShape="1">
            <a:gsLst>
              <a:gs pos="0">
                <a:schemeClr val="accent6">
                  <a:lumMod val="110000"/>
                  <a:satMod val="105000"/>
                  <a:tint val="67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</a:rPr>
              <a:t>Decryption</a:t>
            </a:r>
          </a:p>
          <a:p>
            <a:pPr algn="ctr"/>
            <a:r>
              <a:rPr lang="en-IN" sz="1600" dirty="0">
                <a:solidFill>
                  <a:schemeClr val="tx1"/>
                </a:solidFill>
              </a:rPr>
              <a:t>Algorithm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642197" y="1698712"/>
            <a:ext cx="1082547" cy="599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Message</a:t>
            </a:r>
          </a:p>
          <a:p>
            <a:pPr algn="ctr"/>
            <a:r>
              <a:rPr lang="en-IN" sz="1600" dirty="0" err="1"/>
              <a:t>Dest</a:t>
            </a:r>
            <a:r>
              <a:rPr lang="en-IN" sz="1600" dirty="0"/>
              <a:t>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565376" y="1701172"/>
            <a:ext cx="398275" cy="338554"/>
            <a:chOff x="1041376" y="2395083"/>
            <a:chExt cx="398275" cy="338554"/>
          </a:xfrm>
        </p:grpSpPr>
        <p:cxnSp>
          <p:nvCxnSpPr>
            <p:cNvPr id="17" name="Straight Arrow Connector 16"/>
            <p:cNvCxnSpPr>
              <a:cxnSpLocks/>
              <a:stCxn id="5" idx="3"/>
              <a:endCxn id="6" idx="2"/>
            </p:cNvCxnSpPr>
            <p:nvPr/>
          </p:nvCxnSpPr>
          <p:spPr>
            <a:xfrm>
              <a:off x="1041376" y="2716581"/>
              <a:ext cx="398275" cy="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94266" y="2395083"/>
              <a:ext cx="290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/>
                <a:t>X</a:t>
              </a:r>
              <a:endParaRPr lang="en-IN" b="1" i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46933" y="1698712"/>
            <a:ext cx="514064" cy="338554"/>
            <a:chOff x="1041376" y="2395083"/>
            <a:chExt cx="439351" cy="338554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1041376" y="2716581"/>
              <a:ext cx="398276" cy="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190463" y="2395083"/>
              <a:ext cx="290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/>
                <a:t>Y</a:t>
              </a:r>
              <a:endParaRPr lang="en-IN" b="1" i="1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719518" y="1701175"/>
            <a:ext cx="378484" cy="422489"/>
            <a:chOff x="1041376" y="2395083"/>
            <a:chExt cx="398276" cy="323283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1041376" y="2716581"/>
              <a:ext cx="398276" cy="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119351" y="2395083"/>
              <a:ext cx="290264" cy="25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/>
                <a:t>Y</a:t>
              </a:r>
              <a:endParaRPr lang="en-IN" b="1" i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9264492" y="1698712"/>
            <a:ext cx="362564" cy="338554"/>
            <a:chOff x="1041376" y="2395083"/>
            <a:chExt cx="398276" cy="338554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1041376" y="2716581"/>
              <a:ext cx="398276" cy="17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121499" y="2395083"/>
              <a:ext cx="290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/>
                <a:t>X</a:t>
              </a:r>
              <a:endParaRPr lang="en-IN" b="1" i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672155" y="1672880"/>
            <a:ext cx="858555" cy="338554"/>
            <a:chOff x="4148154" y="1575605"/>
            <a:chExt cx="858555" cy="338554"/>
          </a:xfrm>
        </p:grpSpPr>
        <p:cxnSp>
          <p:nvCxnSpPr>
            <p:cNvPr id="32" name="Straight Arrow Connector 31"/>
            <p:cNvCxnSpPr>
              <a:cxnSpLocks/>
              <a:stCxn id="12" idx="4"/>
              <a:endCxn id="13" idx="2"/>
            </p:cNvCxnSpPr>
            <p:nvPr/>
          </p:nvCxnSpPr>
          <p:spPr>
            <a:xfrm>
              <a:off x="4148154" y="1910157"/>
              <a:ext cx="858555" cy="12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443440" y="1575605"/>
              <a:ext cx="290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b="1" i="1" dirty="0"/>
                <a:t>Z</a:t>
              </a:r>
              <a:endParaRPr lang="en-IN" b="1" i="1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3027722" y="3670291"/>
            <a:ext cx="972108" cy="599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pair</a:t>
            </a:r>
          </a:p>
          <a:p>
            <a:pPr algn="ctr"/>
            <a:r>
              <a:rPr lang="en-IN" sz="1600" dirty="0"/>
              <a:t>source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620722" y="2806195"/>
            <a:ext cx="972108" cy="599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Key pair</a:t>
            </a:r>
          </a:p>
          <a:p>
            <a:pPr algn="ctr"/>
            <a:r>
              <a:rPr lang="en-IN" sz="1600" dirty="0"/>
              <a:t>source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287689" y="2322395"/>
            <a:ext cx="8483" cy="1347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3748392" y="2328152"/>
            <a:ext cx="4889771" cy="1335932"/>
          </a:xfrm>
          <a:custGeom>
            <a:avLst/>
            <a:gdLst>
              <a:gd name="connsiteX0" fmla="*/ 0 w 4889771"/>
              <a:gd name="connsiteY0" fmla="*/ 1335932 h 1335932"/>
              <a:gd name="connsiteX1" fmla="*/ 0 w 4889771"/>
              <a:gd name="connsiteY1" fmla="*/ 1167319 h 1335932"/>
              <a:gd name="connsiteX2" fmla="*/ 4889771 w 4889771"/>
              <a:gd name="connsiteY2" fmla="*/ 1167319 h 1335932"/>
              <a:gd name="connsiteX3" fmla="*/ 4876800 w 4889771"/>
              <a:gd name="connsiteY3" fmla="*/ 0 h 133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9771" h="1335932">
                <a:moveTo>
                  <a:pt x="0" y="1335932"/>
                </a:moveTo>
                <a:lnTo>
                  <a:pt x="0" y="1167319"/>
                </a:lnTo>
                <a:lnTo>
                  <a:pt x="4889771" y="1167319"/>
                </a:lnTo>
                <a:lnTo>
                  <a:pt x="4876800" y="0"/>
                </a:lnTo>
              </a:path>
            </a:pathLst>
          </a:cu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356141" y="2319291"/>
            <a:ext cx="1" cy="486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Freeform 51"/>
          <p:cNvSpPr/>
          <p:nvPr/>
        </p:nvSpPr>
        <p:spPr>
          <a:xfrm>
            <a:off x="5038928" y="2295726"/>
            <a:ext cx="1828800" cy="492868"/>
          </a:xfrm>
          <a:custGeom>
            <a:avLst/>
            <a:gdLst>
              <a:gd name="connsiteX0" fmla="*/ 1828800 w 1828800"/>
              <a:gd name="connsiteY0" fmla="*/ 492868 h 492868"/>
              <a:gd name="connsiteX1" fmla="*/ 1828800 w 1828800"/>
              <a:gd name="connsiteY1" fmla="*/ 265889 h 492868"/>
              <a:gd name="connsiteX2" fmla="*/ 0 w 1828800"/>
              <a:gd name="connsiteY2" fmla="*/ 265889 h 492868"/>
              <a:gd name="connsiteX3" fmla="*/ 0 w 1828800"/>
              <a:gd name="connsiteY3" fmla="*/ 0 h 4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492868">
                <a:moveTo>
                  <a:pt x="1828800" y="492868"/>
                </a:moveTo>
                <a:lnTo>
                  <a:pt x="1828800" y="265889"/>
                </a:lnTo>
                <a:lnTo>
                  <a:pt x="0" y="265889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/>
          <p:cNvSpPr txBox="1"/>
          <p:nvPr/>
        </p:nvSpPr>
        <p:spPr>
          <a:xfrm>
            <a:off x="2694837" y="3057207"/>
            <a:ext cx="6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PRa</a:t>
            </a:r>
            <a:endParaRPr lang="en-IN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3701212" y="3057207"/>
            <a:ext cx="64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PUa</a:t>
            </a:r>
            <a:endParaRPr lang="en-IN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7355945" y="2443813"/>
            <a:ext cx="64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PRb</a:t>
            </a:r>
            <a:endParaRPr lang="en-IN" i="1" dirty="0"/>
          </a:p>
        </p:txBody>
      </p:sp>
      <p:sp>
        <p:nvSpPr>
          <p:cNvPr id="56" name="TextBox 55"/>
          <p:cNvSpPr txBox="1"/>
          <p:nvPr/>
        </p:nvSpPr>
        <p:spPr>
          <a:xfrm>
            <a:off x="6058562" y="2542161"/>
            <a:ext cx="61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i="1" dirty="0" err="1"/>
              <a:t>PUb</a:t>
            </a:r>
            <a:endParaRPr lang="en-IN" i="1" dirty="0"/>
          </a:p>
        </p:txBody>
      </p:sp>
      <p:grpSp>
        <p:nvGrpSpPr>
          <p:cNvPr id="64" name="Group 63"/>
          <p:cNvGrpSpPr/>
          <p:nvPr/>
        </p:nvGrpSpPr>
        <p:grpSpPr>
          <a:xfrm>
            <a:off x="1667508" y="854147"/>
            <a:ext cx="3996444" cy="692942"/>
            <a:chOff x="143508" y="854147"/>
            <a:chExt cx="3996444" cy="692942"/>
          </a:xfrm>
        </p:grpSpPr>
        <p:sp>
          <p:nvSpPr>
            <p:cNvPr id="58" name="Right Brace 57"/>
            <p:cNvSpPr/>
            <p:nvPr/>
          </p:nvSpPr>
          <p:spPr>
            <a:xfrm rot="16200000">
              <a:off x="1948605" y="-644258"/>
              <a:ext cx="386250" cy="3996444"/>
            </a:xfrm>
            <a:prstGeom prst="rightBrace">
              <a:avLst>
                <a:gd name="adj1" fmla="val 85263"/>
                <a:gd name="adj2" fmla="val 50000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618555" y="854147"/>
              <a:ext cx="1265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Source A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6530712" y="821603"/>
            <a:ext cx="3996444" cy="716360"/>
            <a:chOff x="5006712" y="821603"/>
            <a:chExt cx="3996444" cy="716360"/>
          </a:xfrm>
        </p:grpSpPr>
        <p:sp>
          <p:nvSpPr>
            <p:cNvPr id="59" name="Right Brace 58"/>
            <p:cNvSpPr/>
            <p:nvPr/>
          </p:nvSpPr>
          <p:spPr>
            <a:xfrm rot="16200000">
              <a:off x="6811809" y="-653384"/>
              <a:ext cx="386250" cy="3996444"/>
            </a:xfrm>
            <a:prstGeom prst="rightBrace">
              <a:avLst>
                <a:gd name="adj1" fmla="val 85263"/>
                <a:gd name="adj2" fmla="val 50000"/>
              </a:avLst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rgbClr val="C00000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481759" y="821603"/>
              <a:ext cx="1148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dirty="0"/>
                <a:t>Source B</a:t>
              </a:r>
            </a:p>
          </p:txBody>
        </p:sp>
      </p:grpSp>
      <p:sp>
        <p:nvSpPr>
          <p:cNvPr id="62" name="Rectangle 61"/>
          <p:cNvSpPr/>
          <p:nvPr/>
        </p:nvSpPr>
        <p:spPr>
          <a:xfrm>
            <a:off x="2243807" y="5066592"/>
            <a:ext cx="2882604" cy="6305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i="1" dirty="0"/>
              <a:t>Z = </a:t>
            </a:r>
            <a:r>
              <a:rPr lang="en-IN" sz="2400" dirty="0"/>
              <a:t>E(</a:t>
            </a:r>
            <a:r>
              <a:rPr lang="en-IN" sz="2400" i="1" dirty="0" err="1"/>
              <a:t>PU</a:t>
            </a:r>
            <a:r>
              <a:rPr lang="en-IN" sz="2400" i="1" baseline="-25000" dirty="0" err="1"/>
              <a:t>b</a:t>
            </a:r>
            <a:r>
              <a:rPr lang="en-IN" sz="2400" dirty="0"/>
              <a:t>, E(</a:t>
            </a:r>
            <a:r>
              <a:rPr lang="en-IN" sz="2400" i="1" dirty="0" err="1"/>
              <a:t>PR</a:t>
            </a:r>
            <a:r>
              <a:rPr lang="en-IN" sz="2400" i="1" baseline="-25000" dirty="0" err="1"/>
              <a:t>a</a:t>
            </a:r>
            <a:r>
              <a:rPr lang="en-IN" sz="2400" dirty="0"/>
              <a:t>, </a:t>
            </a:r>
            <a:r>
              <a:rPr lang="en-IN" sz="2400" i="1" dirty="0"/>
              <a:t>X</a:t>
            </a:r>
            <a:r>
              <a:rPr lang="en-IN" sz="2400" dirty="0"/>
              <a:t>))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355945" y="5066592"/>
            <a:ext cx="3005225" cy="6305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i="1" dirty="0"/>
              <a:t>X = </a:t>
            </a:r>
            <a:r>
              <a:rPr lang="en-IN" sz="2400" dirty="0"/>
              <a:t>D(</a:t>
            </a:r>
            <a:r>
              <a:rPr lang="en-IN" sz="2400" i="1" dirty="0" err="1"/>
              <a:t>PU</a:t>
            </a:r>
            <a:r>
              <a:rPr lang="en-IN" sz="2400" i="1" baseline="-25000" dirty="0" err="1"/>
              <a:t>a</a:t>
            </a:r>
            <a:r>
              <a:rPr lang="en-IN" sz="2400" dirty="0"/>
              <a:t>, D(</a:t>
            </a:r>
            <a:r>
              <a:rPr lang="en-IN" sz="2400" i="1" dirty="0"/>
              <a:t>PR</a:t>
            </a:r>
            <a:r>
              <a:rPr lang="en-IN" sz="2400" i="1" baseline="-25000" dirty="0"/>
              <a:t>B</a:t>
            </a:r>
            <a:r>
              <a:rPr lang="en-IN" sz="2400" dirty="0"/>
              <a:t>, </a:t>
            </a:r>
            <a:r>
              <a:rPr lang="en-IN" sz="2400" i="1" dirty="0"/>
              <a:t>Z</a:t>
            </a:r>
            <a:r>
              <a:rPr lang="en-IN" sz="2400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9078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36" grpId="0" animBg="1"/>
      <p:bldP spid="37" grpId="0" animBg="1"/>
      <p:bldP spid="44" grpId="0" animBg="1"/>
      <p:bldP spid="52" grpId="0" animBg="1"/>
      <p:bldP spid="53" grpId="0"/>
      <p:bldP spid="54" grpId="0"/>
      <p:bldP spid="55" grpId="0"/>
      <p:bldP spid="56" grpId="0"/>
      <p:bldP spid="6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419F-EF91-04F2-8013-B61CEE31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Confidentiality &amp; Authentication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483A3-4F7A-0E53-680B-6AC50C684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ryptography | SpringerLink">
            <a:extLst>
              <a:ext uri="{FF2B5EF4-FFF2-40B4-BE49-F238E27FC236}">
                <a16:creationId xmlns:a16="http://schemas.microsoft.com/office/drawing/2014/main" id="{38E5362B-F619-85AE-DDAF-84726735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73" y="1222323"/>
            <a:ext cx="7267254" cy="51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97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Applications for Public-Key Cryptosystems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rgbClr val="C00000"/>
                </a:solidFill>
              </a:rPr>
              <a:t>Encryption/decryption: </a:t>
            </a:r>
          </a:p>
          <a:p>
            <a:r>
              <a:rPr lang="en-IN" dirty="0"/>
              <a:t>The sender encrypts a message with the recipient’s public key.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Digital signature: </a:t>
            </a:r>
          </a:p>
          <a:p>
            <a:r>
              <a:rPr lang="en-IN" dirty="0"/>
              <a:t>The sender “signs” a message with its private key. </a:t>
            </a:r>
          </a:p>
          <a:p>
            <a:r>
              <a:rPr lang="en-IN" dirty="0"/>
              <a:t>Signing is achieved by a cryptographic algorithm applied to the message or to a small block of data that is a function of the message.</a:t>
            </a:r>
          </a:p>
          <a:p>
            <a:endParaRPr lang="en-IN" b="1" dirty="0">
              <a:solidFill>
                <a:srgbClr val="C00000"/>
              </a:solidFill>
            </a:endParaRPr>
          </a:p>
          <a:p>
            <a:r>
              <a:rPr lang="en-IN" b="1" dirty="0">
                <a:solidFill>
                  <a:srgbClr val="C00000"/>
                </a:solidFill>
              </a:rPr>
              <a:t>Key exchange: </a:t>
            </a:r>
          </a:p>
          <a:p>
            <a:r>
              <a:rPr lang="en-IN" dirty="0"/>
              <a:t>Two sides cooperate to exchange a session key. </a:t>
            </a:r>
          </a:p>
          <a:p>
            <a:r>
              <a:rPr lang="en-IN" dirty="0"/>
              <a:t>Several different approaches are possible, involving the private key(s) of one or both parties.</a:t>
            </a:r>
          </a:p>
        </p:txBody>
      </p:sp>
    </p:spTree>
    <p:extLst>
      <p:ext uri="{BB962C8B-B14F-4D97-AF65-F5344CB8AC3E}">
        <p14:creationId xmlns:p14="http://schemas.microsoft.com/office/powerpoint/2010/main" val="142573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RSA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RSA is a block cipher in which the </a:t>
            </a:r>
            <a:r>
              <a:rPr lang="en-IN" dirty="0">
                <a:solidFill>
                  <a:srgbClr val="C00000"/>
                </a:solidFill>
              </a:rPr>
              <a:t>Plaintext and Ciphertext </a:t>
            </a:r>
            <a:r>
              <a:rPr lang="en-IN" dirty="0"/>
              <a:t>are represented as </a:t>
            </a:r>
            <a:r>
              <a:rPr lang="en-IN" dirty="0">
                <a:solidFill>
                  <a:srgbClr val="C00000"/>
                </a:solidFill>
              </a:rPr>
              <a:t>integers between 0 and n-1 </a:t>
            </a:r>
            <a:r>
              <a:rPr lang="en-IN" dirty="0"/>
              <a:t>for some value of </a:t>
            </a:r>
            <a:r>
              <a:rPr lang="en-IN" dirty="0">
                <a:solidFill>
                  <a:srgbClr val="C00000"/>
                </a:solidFill>
              </a:rPr>
              <a:t>n</a:t>
            </a:r>
            <a:r>
              <a:rPr lang="en-IN" dirty="0"/>
              <a:t>.</a:t>
            </a:r>
          </a:p>
          <a:p>
            <a:r>
              <a:rPr lang="en-IN" dirty="0"/>
              <a:t>Large messages can be broken up into a number of blocks. </a:t>
            </a:r>
          </a:p>
          <a:p>
            <a:r>
              <a:rPr lang="en-IN" dirty="0"/>
              <a:t>Each block would then be represented by an integer.</a:t>
            </a:r>
          </a:p>
          <a:p>
            <a:pPr marL="400050" lvl="1" indent="0">
              <a:buNone/>
            </a:pPr>
            <a:r>
              <a:rPr lang="en-IN" sz="2400" b="1" dirty="0">
                <a:solidFill>
                  <a:srgbClr val="C00000"/>
                </a:solidFill>
              </a:rPr>
              <a:t>Step-1:</a:t>
            </a:r>
            <a:r>
              <a:rPr lang="en-IN" sz="2400" dirty="0"/>
              <a:t> Generate Public key and Private key.</a:t>
            </a:r>
          </a:p>
          <a:p>
            <a:pPr marL="400050" lvl="1" indent="0">
              <a:buNone/>
            </a:pPr>
            <a:r>
              <a:rPr lang="en-IN" sz="2400" b="1" dirty="0">
                <a:solidFill>
                  <a:srgbClr val="C00000"/>
                </a:solidFill>
              </a:rPr>
              <a:t>Step-2:</a:t>
            </a:r>
            <a:r>
              <a:rPr lang="en-IN" sz="2400" dirty="0"/>
              <a:t> Encrypt message using Public key.</a:t>
            </a:r>
          </a:p>
          <a:p>
            <a:pPr marL="400050" lvl="1" indent="0">
              <a:buNone/>
            </a:pPr>
            <a:r>
              <a:rPr lang="en-IN" sz="2400" b="1" dirty="0">
                <a:solidFill>
                  <a:srgbClr val="C00000"/>
                </a:solidFill>
              </a:rPr>
              <a:t>Step-3:</a:t>
            </a:r>
            <a:r>
              <a:rPr lang="en-IN" sz="2400" b="1" dirty="0">
                <a:solidFill>
                  <a:schemeClr val="tx2"/>
                </a:solidFill>
              </a:rPr>
              <a:t> </a:t>
            </a:r>
            <a:r>
              <a:rPr lang="en-IN" sz="2400" dirty="0"/>
              <a:t>Decrypt message using Private key.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3336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Step-1: Generate Public key and Private key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Select two large prime numbers: </a:t>
            </a:r>
            <a:r>
              <a:rPr lang="en-IN" dirty="0">
                <a:solidFill>
                  <a:srgbClr val="C00000"/>
                </a:solidFill>
              </a:rPr>
              <a:t>p</a:t>
            </a:r>
            <a:r>
              <a:rPr lang="en-IN" dirty="0"/>
              <a:t> and </a:t>
            </a:r>
            <a:r>
              <a:rPr lang="en-IN" dirty="0">
                <a:solidFill>
                  <a:srgbClr val="C00000"/>
                </a:solidFill>
              </a:rPr>
              <a:t>q</a:t>
            </a:r>
          </a:p>
          <a:p>
            <a:r>
              <a:rPr lang="en-IN" dirty="0"/>
              <a:t>Calculate modulus : </a:t>
            </a:r>
            <a:r>
              <a:rPr lang="en-IN" dirty="0">
                <a:solidFill>
                  <a:srgbClr val="C00000"/>
                </a:solidFill>
              </a:rPr>
              <a:t>n = p * q</a:t>
            </a:r>
          </a:p>
          <a:p>
            <a:r>
              <a:rPr lang="en-IN" dirty="0"/>
              <a:t>Calculate Euler’s totient function : </a:t>
            </a:r>
            <a:r>
              <a:rPr lang="el-GR" dirty="0">
                <a:solidFill>
                  <a:srgbClr val="C00000"/>
                </a:solidFill>
              </a:rPr>
              <a:t>φ</a:t>
            </a:r>
            <a:r>
              <a:rPr lang="en-IN" dirty="0">
                <a:solidFill>
                  <a:srgbClr val="C00000"/>
                </a:solidFill>
              </a:rPr>
              <a:t>(n) = (p-1) * (q-1)</a:t>
            </a:r>
          </a:p>
          <a:p>
            <a:r>
              <a:rPr lang="en-IN" dirty="0"/>
              <a:t>Select </a:t>
            </a:r>
            <a:r>
              <a:rPr lang="en-IN" dirty="0">
                <a:solidFill>
                  <a:srgbClr val="C00000"/>
                </a:solidFill>
              </a:rPr>
              <a:t>e</a:t>
            </a:r>
            <a:r>
              <a:rPr lang="en-IN" dirty="0"/>
              <a:t> such that </a:t>
            </a:r>
            <a:r>
              <a:rPr lang="en-IN" dirty="0">
                <a:solidFill>
                  <a:srgbClr val="C00000"/>
                </a:solidFill>
              </a:rPr>
              <a:t>e</a:t>
            </a:r>
            <a:r>
              <a:rPr lang="en-IN" dirty="0"/>
              <a:t> is </a:t>
            </a:r>
            <a:r>
              <a:rPr lang="en-IN" dirty="0">
                <a:solidFill>
                  <a:srgbClr val="C00000"/>
                </a:solidFill>
              </a:rPr>
              <a:t>relatively prime</a:t>
            </a:r>
            <a:r>
              <a:rPr lang="en-IN" b="1" dirty="0">
                <a:solidFill>
                  <a:srgbClr val="C00000"/>
                </a:solidFill>
              </a:rPr>
              <a:t> </a:t>
            </a:r>
            <a:r>
              <a:rPr lang="en-IN" dirty="0"/>
              <a:t>to </a:t>
            </a:r>
            <a:r>
              <a:rPr lang="el-GR" dirty="0">
                <a:solidFill>
                  <a:srgbClr val="C00000"/>
                </a:solidFill>
              </a:rPr>
              <a:t>φ</a:t>
            </a:r>
            <a:r>
              <a:rPr lang="en-IN" dirty="0">
                <a:solidFill>
                  <a:srgbClr val="C00000"/>
                </a:solidFill>
              </a:rPr>
              <a:t>(n)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1 &lt; e &lt; </a:t>
            </a:r>
            <a:r>
              <a:rPr lang="el-GR" dirty="0">
                <a:solidFill>
                  <a:srgbClr val="C00000"/>
                </a:solidFill>
              </a:rPr>
              <a:t>φ</a:t>
            </a:r>
            <a:r>
              <a:rPr lang="en-IN" dirty="0">
                <a:solidFill>
                  <a:srgbClr val="C00000"/>
                </a:solidFill>
              </a:rPr>
              <a:t>(n)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Determine </a:t>
            </a:r>
            <a:r>
              <a:rPr lang="en-IN" dirty="0">
                <a:solidFill>
                  <a:srgbClr val="C00000"/>
                </a:solidFill>
              </a:rPr>
              <a:t>d</a:t>
            </a:r>
            <a:r>
              <a:rPr lang="en-IN" dirty="0"/>
              <a:t> such that </a:t>
            </a:r>
            <a:r>
              <a:rPr lang="en-IN" dirty="0">
                <a:solidFill>
                  <a:srgbClr val="C00000"/>
                </a:solidFill>
              </a:rPr>
              <a:t>d * e ≡ 1 (mod </a:t>
            </a:r>
            <a:r>
              <a:rPr lang="el-GR" dirty="0">
                <a:solidFill>
                  <a:srgbClr val="C00000"/>
                </a:solidFill>
              </a:rPr>
              <a:t>φ</a:t>
            </a:r>
            <a:r>
              <a:rPr lang="en-IN" dirty="0">
                <a:solidFill>
                  <a:srgbClr val="C00000"/>
                </a:solidFill>
              </a:rPr>
              <a:t>(n))</a:t>
            </a:r>
          </a:p>
          <a:p>
            <a:r>
              <a:rPr lang="en-IN" dirty="0"/>
              <a:t>Public key: </a:t>
            </a:r>
            <a:r>
              <a:rPr lang="en-IN" dirty="0">
                <a:solidFill>
                  <a:srgbClr val="C00000"/>
                </a:solidFill>
              </a:rPr>
              <a:t>PU = { e, n }</a:t>
            </a:r>
          </a:p>
          <a:p>
            <a:r>
              <a:rPr lang="en-IN" dirty="0"/>
              <a:t>Private key: </a:t>
            </a:r>
            <a:r>
              <a:rPr lang="en-IN" dirty="0">
                <a:solidFill>
                  <a:srgbClr val="C00000"/>
                </a:solidFill>
              </a:rPr>
              <a:t>PR = { d, n }</a:t>
            </a:r>
          </a:p>
          <a:p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635713" y="3034049"/>
            <a:ext cx="9104188" cy="830997"/>
          </a:xfrm>
          <a:prstGeom prst="wedgeRectCallout">
            <a:avLst>
              <a:gd name="adj1" fmla="val -3203"/>
              <a:gd name="adj2" fmla="val -97481"/>
            </a:avLst>
          </a:prstGeom>
          <a:ln w="19050">
            <a:solidFill>
              <a:schemeClr val="tx2"/>
            </a:solidFill>
            <a:prstDash val="sysDash"/>
          </a:ln>
        </p:spPr>
        <p:txBody>
          <a:bodyPr wrap="square">
            <a:spAutoFit/>
          </a:bodyPr>
          <a:lstStyle/>
          <a:p>
            <a:pPr algn="just"/>
            <a:r>
              <a:rPr lang="en-IN" sz="2400" dirty="0"/>
              <a:t>Two numbers are relatively prime if they have no common factors other than 1 or </a:t>
            </a:r>
            <a:r>
              <a:rPr lang="en-IN" sz="2400" dirty="0">
                <a:solidFill>
                  <a:srgbClr val="C00000"/>
                </a:solidFill>
              </a:rPr>
              <a:t>(</a:t>
            </a:r>
            <a:r>
              <a:rPr lang="en-IN" sz="2400" dirty="0" err="1">
                <a:solidFill>
                  <a:srgbClr val="C00000"/>
                </a:solidFill>
              </a:rPr>
              <a:t>gcd</a:t>
            </a:r>
            <a:r>
              <a:rPr lang="en-IN" sz="2400" dirty="0">
                <a:solidFill>
                  <a:srgbClr val="C00000"/>
                </a:solidFill>
              </a:rPr>
              <a:t>(</a:t>
            </a:r>
            <a:r>
              <a:rPr lang="el-GR" sz="2400" dirty="0">
                <a:solidFill>
                  <a:srgbClr val="C00000"/>
                </a:solidFill>
              </a:rPr>
              <a:t>φ</a:t>
            </a:r>
            <a:r>
              <a:rPr lang="en-IN" sz="2400" dirty="0">
                <a:solidFill>
                  <a:srgbClr val="C00000"/>
                </a:solidFill>
              </a:rPr>
              <a:t>(n) , e)=1).</a:t>
            </a:r>
          </a:p>
        </p:txBody>
      </p:sp>
    </p:spTree>
    <p:extLst>
      <p:ext uri="{BB962C8B-B14F-4D97-AF65-F5344CB8AC3E}">
        <p14:creationId xmlns:p14="http://schemas.microsoft.com/office/powerpoint/2010/main" val="112623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Step-2 and 3: Encryption and Decryption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accent6"/>
                </a:solidFill>
              </a:rPr>
              <a:t>Step-2:</a:t>
            </a:r>
            <a:r>
              <a:rPr lang="en-IN" dirty="0">
                <a:solidFill>
                  <a:schemeClr val="accent6"/>
                </a:solidFill>
              </a:rPr>
              <a:t> </a:t>
            </a:r>
            <a:r>
              <a:rPr lang="en-IN" dirty="0"/>
              <a:t>Encryption using Public Key:</a:t>
            </a:r>
          </a:p>
          <a:p>
            <a:pPr marL="914400" lvl="2" indent="0">
              <a:buNone/>
            </a:pPr>
            <a:r>
              <a:rPr lang="en-IN" sz="2400" dirty="0"/>
              <a:t>  Plaintext:	</a:t>
            </a:r>
            <a:r>
              <a:rPr lang="en-IN" sz="2400" dirty="0">
                <a:solidFill>
                  <a:schemeClr val="accent6"/>
                </a:solidFill>
              </a:rPr>
              <a:t>M</a:t>
            </a:r>
          </a:p>
          <a:p>
            <a:pPr marL="984250" lvl="2" indent="-69850">
              <a:buNone/>
            </a:pPr>
            <a:r>
              <a:rPr lang="en-IN" sz="2400" dirty="0"/>
              <a:t>  Ciphertext:	</a:t>
            </a:r>
            <a:r>
              <a:rPr lang="en-IN" sz="2400" dirty="0">
                <a:solidFill>
                  <a:schemeClr val="accent6"/>
                </a:solidFill>
              </a:rPr>
              <a:t>C = M</a:t>
            </a:r>
            <a:r>
              <a:rPr lang="en-IN" sz="2400" baseline="30000" dirty="0">
                <a:solidFill>
                  <a:schemeClr val="accent6"/>
                </a:solidFill>
              </a:rPr>
              <a:t>e</a:t>
            </a:r>
            <a:r>
              <a:rPr lang="en-IN" sz="2400" dirty="0">
                <a:solidFill>
                  <a:schemeClr val="accent6"/>
                </a:solidFill>
              </a:rPr>
              <a:t> mod n</a:t>
            </a:r>
          </a:p>
          <a:p>
            <a:pPr marL="0" indent="0">
              <a:buNone/>
            </a:pPr>
            <a:endParaRPr lang="en-IN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b="1" dirty="0">
                <a:solidFill>
                  <a:schemeClr val="accent6"/>
                </a:solidFill>
              </a:rPr>
              <a:t>Step-3:</a:t>
            </a:r>
            <a:r>
              <a:rPr lang="en-IN" dirty="0"/>
              <a:t> Decryption using Private Key:</a:t>
            </a:r>
          </a:p>
          <a:p>
            <a:pPr marL="0" indent="0">
              <a:buNone/>
            </a:pPr>
            <a:r>
              <a:rPr lang="en-IN" dirty="0"/>
              <a:t>	  Ciphertext:	</a:t>
            </a:r>
            <a:r>
              <a:rPr lang="en-IN" dirty="0">
                <a:solidFill>
                  <a:schemeClr val="accent6"/>
                </a:solidFill>
              </a:rPr>
              <a:t>C</a:t>
            </a:r>
          </a:p>
          <a:p>
            <a:pPr marL="0" indent="0">
              <a:buNone/>
            </a:pPr>
            <a:r>
              <a:rPr lang="en-IN" dirty="0"/>
              <a:t>	  Plaintext:	</a:t>
            </a:r>
            <a:r>
              <a:rPr lang="en-IN" dirty="0">
                <a:solidFill>
                  <a:schemeClr val="accent6"/>
                </a:solidFill>
              </a:rPr>
              <a:t>M = C</a:t>
            </a:r>
            <a:r>
              <a:rPr lang="en-IN" baseline="30000" dirty="0">
                <a:solidFill>
                  <a:schemeClr val="accent6"/>
                </a:solidFill>
              </a:rPr>
              <a:t>d</a:t>
            </a:r>
            <a:r>
              <a:rPr lang="en-IN" dirty="0">
                <a:solidFill>
                  <a:schemeClr val="accent6"/>
                </a:solidFill>
              </a:rPr>
              <a:t> mod n</a:t>
            </a:r>
          </a:p>
          <a:p>
            <a:pPr marL="0" indent="0">
              <a:buNone/>
            </a:pPr>
            <a:endParaRPr 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CBC047-2A5C-DFB4-83EB-0B53A90DD5B9}"/>
              </a:ext>
            </a:extLst>
          </p:cNvPr>
          <p:cNvSpPr/>
          <p:nvPr/>
        </p:nvSpPr>
        <p:spPr>
          <a:xfrm>
            <a:off x="1150706" y="1633591"/>
            <a:ext cx="3770615" cy="42124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4D7DC6B-7802-B2A7-67D6-3B23EC617AE3}"/>
              </a:ext>
            </a:extLst>
          </p:cNvPr>
          <p:cNvSpPr/>
          <p:nvPr/>
        </p:nvSpPr>
        <p:spPr>
          <a:xfrm>
            <a:off x="1150706" y="3449548"/>
            <a:ext cx="3770615" cy="421241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000" dirty="0"/>
              <a:t>Step-1: Generate Public key and Private key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Select two large prime numbers:  </a:t>
            </a:r>
            <a:r>
              <a:rPr lang="en-IN" dirty="0">
                <a:solidFill>
                  <a:schemeClr val="accent6"/>
                </a:solidFill>
              </a:rPr>
              <a:t>p = 3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q = 11</a:t>
            </a:r>
          </a:p>
          <a:p>
            <a:r>
              <a:rPr lang="en-IN" dirty="0"/>
              <a:t>Calculate modulus </a:t>
            </a:r>
            <a:r>
              <a:rPr lang="en-IN" dirty="0">
                <a:solidFill>
                  <a:srgbClr val="FF0000"/>
                </a:solidFill>
              </a:rPr>
              <a:t>: </a:t>
            </a:r>
            <a:r>
              <a:rPr lang="en-IN" dirty="0">
                <a:solidFill>
                  <a:schemeClr val="accent6"/>
                </a:solidFill>
              </a:rPr>
              <a:t>n = p * q = 3 * 11 = 33</a:t>
            </a:r>
          </a:p>
          <a:p>
            <a:r>
              <a:rPr lang="en-IN" dirty="0"/>
              <a:t>Calculate Euler’s totient function : </a:t>
            </a:r>
            <a:r>
              <a:rPr lang="el-GR" dirty="0">
                <a:solidFill>
                  <a:schemeClr val="accent6"/>
                </a:solidFill>
              </a:rPr>
              <a:t>φ</a:t>
            </a:r>
            <a:r>
              <a:rPr lang="en-IN" dirty="0">
                <a:solidFill>
                  <a:schemeClr val="accent6"/>
                </a:solidFill>
              </a:rPr>
              <a:t>(n) = (p-1) * (q-1)</a:t>
            </a:r>
          </a:p>
          <a:p>
            <a:pPr marL="0" indent="0">
              <a:buNone/>
            </a:pPr>
            <a:r>
              <a:rPr lang="en-IN" dirty="0">
                <a:solidFill>
                  <a:schemeClr val="tx2"/>
                </a:solidFill>
              </a:rPr>
              <a:t>				 	     </a:t>
            </a:r>
            <a:r>
              <a:rPr lang="el-GR" dirty="0">
                <a:solidFill>
                  <a:schemeClr val="accent6"/>
                </a:solidFill>
              </a:rPr>
              <a:t>φ</a:t>
            </a:r>
            <a:r>
              <a:rPr lang="en-IN" dirty="0">
                <a:solidFill>
                  <a:schemeClr val="accent6"/>
                </a:solidFill>
              </a:rPr>
              <a:t>(n) = ( 3 – 1 )  * ( 11 – 1 ) = 20</a:t>
            </a:r>
          </a:p>
          <a:p>
            <a:r>
              <a:rPr lang="en-IN" dirty="0"/>
              <a:t>Select </a:t>
            </a:r>
            <a:r>
              <a:rPr lang="en-IN" dirty="0">
                <a:solidFill>
                  <a:schemeClr val="accent6"/>
                </a:solidFill>
              </a:rPr>
              <a:t>e</a:t>
            </a:r>
            <a:r>
              <a:rPr lang="en-IN" dirty="0"/>
              <a:t> such that </a:t>
            </a:r>
            <a:r>
              <a:rPr lang="en-IN" dirty="0">
                <a:solidFill>
                  <a:schemeClr val="accent6"/>
                </a:solidFill>
              </a:rPr>
              <a:t>e</a:t>
            </a:r>
            <a:r>
              <a:rPr lang="en-IN" dirty="0"/>
              <a:t> is </a:t>
            </a:r>
            <a:r>
              <a:rPr lang="en-IN" dirty="0">
                <a:solidFill>
                  <a:schemeClr val="accent6"/>
                </a:solidFill>
              </a:rPr>
              <a:t>relatively prime </a:t>
            </a:r>
            <a:r>
              <a:rPr lang="en-IN" dirty="0"/>
              <a:t>to </a:t>
            </a:r>
            <a:r>
              <a:rPr lang="el-GR" dirty="0">
                <a:solidFill>
                  <a:schemeClr val="accent6"/>
                </a:solidFill>
              </a:rPr>
              <a:t>φ</a:t>
            </a:r>
            <a:r>
              <a:rPr lang="en-IN" dirty="0">
                <a:solidFill>
                  <a:schemeClr val="accent6"/>
                </a:solidFill>
              </a:rPr>
              <a:t>(n)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and </a:t>
            </a:r>
            <a:r>
              <a:rPr lang="en-IN" dirty="0">
                <a:solidFill>
                  <a:schemeClr val="accent6"/>
                </a:solidFill>
              </a:rPr>
              <a:t>1 &lt; e &lt; </a:t>
            </a:r>
            <a:r>
              <a:rPr lang="el-GR" dirty="0">
                <a:solidFill>
                  <a:schemeClr val="accent6"/>
                </a:solidFill>
              </a:rPr>
              <a:t>φ</a:t>
            </a:r>
            <a:r>
              <a:rPr lang="en-IN" dirty="0">
                <a:solidFill>
                  <a:schemeClr val="accent6"/>
                </a:solidFill>
              </a:rPr>
              <a:t>(n)</a:t>
            </a:r>
          </a:p>
          <a:p>
            <a:r>
              <a:rPr lang="en-IN" dirty="0"/>
              <a:t>We have several choices for </a:t>
            </a:r>
            <a:r>
              <a:rPr lang="en-IN" dirty="0">
                <a:solidFill>
                  <a:schemeClr val="accent6"/>
                </a:solidFill>
              </a:rPr>
              <a:t>e :3, 7, 11, 13, 17, 19 </a:t>
            </a:r>
            <a:r>
              <a:rPr lang="en-IN" dirty="0"/>
              <a:t>Let’s take</a:t>
            </a:r>
            <a:r>
              <a:rPr lang="en-IN" dirty="0">
                <a:solidFill>
                  <a:schemeClr val="tx2"/>
                </a:solidFill>
              </a:rPr>
              <a:t> </a:t>
            </a:r>
            <a:r>
              <a:rPr lang="en-IN" dirty="0">
                <a:solidFill>
                  <a:schemeClr val="accent6"/>
                </a:solidFill>
              </a:rPr>
              <a:t>e = 7</a:t>
            </a:r>
          </a:p>
          <a:p>
            <a:r>
              <a:rPr lang="en-IN" dirty="0"/>
              <a:t>Determine </a:t>
            </a:r>
            <a:r>
              <a:rPr lang="en-IN" dirty="0">
                <a:solidFill>
                  <a:schemeClr val="accent6"/>
                </a:solidFill>
              </a:rPr>
              <a:t>d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such that </a:t>
            </a:r>
            <a:r>
              <a:rPr lang="en-IN" dirty="0">
                <a:solidFill>
                  <a:schemeClr val="accent6"/>
                </a:solidFill>
              </a:rPr>
              <a:t>d * e ≡ 1 (mod </a:t>
            </a:r>
            <a:r>
              <a:rPr lang="el-GR" dirty="0">
                <a:solidFill>
                  <a:schemeClr val="accent6"/>
                </a:solidFill>
              </a:rPr>
              <a:t>φ</a:t>
            </a:r>
            <a:r>
              <a:rPr lang="en-IN" dirty="0">
                <a:solidFill>
                  <a:schemeClr val="accent6"/>
                </a:solidFill>
              </a:rPr>
              <a:t>(n))</a:t>
            </a:r>
          </a:p>
          <a:p>
            <a:r>
              <a:rPr lang="en-IN" dirty="0">
                <a:solidFill>
                  <a:schemeClr val="accent6"/>
                </a:solidFill>
              </a:rPr>
              <a:t>? * 7 ≡ 1 (mod 20), 3 * 7 ≡ 1 (mod 20)</a:t>
            </a:r>
          </a:p>
          <a:p>
            <a:r>
              <a:rPr lang="en-IN" dirty="0">
                <a:solidFill>
                  <a:schemeClr val="accent6"/>
                </a:solidFill>
              </a:rPr>
              <a:t>? * 7 (mod 20) ≡ 1, 3 * 7 (mod 20) ≡ 1 </a:t>
            </a:r>
          </a:p>
          <a:p>
            <a:r>
              <a:rPr lang="en-IN" dirty="0"/>
              <a:t>Public key : </a:t>
            </a:r>
            <a:r>
              <a:rPr lang="en-IN" dirty="0">
                <a:solidFill>
                  <a:schemeClr val="accent6"/>
                </a:solidFill>
              </a:rPr>
              <a:t>PU = { e, n } , PU = { 7, 33 }</a:t>
            </a:r>
          </a:p>
          <a:p>
            <a:r>
              <a:rPr lang="en-IN" dirty="0"/>
              <a:t>Private key : </a:t>
            </a:r>
            <a:r>
              <a:rPr lang="en-IN" dirty="0">
                <a:solidFill>
                  <a:schemeClr val="accent6"/>
                </a:solidFill>
              </a:rPr>
              <a:t>PR = { d, n }, PR = { 3, 33 }</a:t>
            </a:r>
          </a:p>
          <a:p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Rectangular Callout 3"/>
          <p:cNvSpPr/>
          <p:nvPr/>
        </p:nvSpPr>
        <p:spPr>
          <a:xfrm>
            <a:off x="6749609" y="3920191"/>
            <a:ext cx="5311211" cy="1938992"/>
          </a:xfrm>
          <a:prstGeom prst="wedgeRectCallout">
            <a:avLst>
              <a:gd name="adj1" fmla="val -59224"/>
              <a:gd name="adj2" fmla="val -47885"/>
            </a:avLst>
          </a:prstGeom>
          <a:ln w="19050">
            <a:solidFill>
              <a:schemeClr val="tx2"/>
            </a:solidFill>
            <a:prstDash val="sysDash"/>
          </a:ln>
        </p:spPr>
        <p:txBody>
          <a:bodyPr wrap="square">
            <a:spAutoFit/>
          </a:bodyPr>
          <a:lstStyle/>
          <a:p>
            <a:pPr marL="182563" indent="-182563" algn="just">
              <a:buFont typeface="Arial" panose="020B0604020202020204" pitchFamily="34" charset="0"/>
              <a:buChar char="•"/>
            </a:pPr>
            <a:r>
              <a:rPr lang="en-IN" sz="2400" dirty="0"/>
              <a:t>This is equivalent to finding d which satisfies </a:t>
            </a:r>
          </a:p>
          <a:p>
            <a:pPr marL="182563" indent="-182563" algn="just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tx2"/>
                </a:solidFill>
              </a:rPr>
              <a:t>de = 1 + j.</a:t>
            </a:r>
            <a:r>
              <a:rPr lang="el-GR" sz="2400" dirty="0">
                <a:solidFill>
                  <a:schemeClr val="tx2"/>
                </a:solidFill>
              </a:rPr>
              <a:t>φ(</a:t>
            </a:r>
            <a:r>
              <a:rPr lang="en-IN" sz="2400" dirty="0">
                <a:solidFill>
                  <a:schemeClr val="tx2"/>
                </a:solidFill>
              </a:rPr>
              <a:t>n)</a:t>
            </a:r>
            <a:r>
              <a:rPr lang="en-IN" sz="2400" dirty="0">
                <a:solidFill>
                  <a:schemeClr val="accent6"/>
                </a:solidFill>
              </a:rPr>
              <a:t> </a:t>
            </a:r>
            <a:r>
              <a:rPr lang="en-IN" sz="2400" dirty="0"/>
              <a:t>where j is any integer</a:t>
            </a:r>
          </a:p>
          <a:p>
            <a:pPr marL="182563" indent="-182563" algn="just">
              <a:buFont typeface="Arial" panose="020B0604020202020204" pitchFamily="34" charset="0"/>
              <a:buChar char="•"/>
            </a:pPr>
            <a:r>
              <a:rPr lang="en-IN" sz="2400" dirty="0"/>
              <a:t>We can rewrite this as </a:t>
            </a:r>
          </a:p>
          <a:p>
            <a:pPr marL="182563" indent="-182563" algn="just"/>
            <a:r>
              <a:rPr lang="en-IN" sz="2400" dirty="0"/>
              <a:t>   </a:t>
            </a:r>
            <a:r>
              <a:rPr lang="en-IN" sz="2400" dirty="0">
                <a:solidFill>
                  <a:schemeClr val="tx2"/>
                </a:solidFill>
              </a:rPr>
              <a:t>d = (1 + j.</a:t>
            </a:r>
            <a:r>
              <a:rPr lang="el-GR" sz="2400" dirty="0">
                <a:solidFill>
                  <a:schemeClr val="tx2"/>
                </a:solidFill>
              </a:rPr>
              <a:t> φ(</a:t>
            </a:r>
            <a:r>
              <a:rPr lang="en-IN" sz="2400" dirty="0">
                <a:solidFill>
                  <a:schemeClr val="tx2"/>
                </a:solidFill>
              </a:rPr>
              <a:t>n)) / e</a:t>
            </a:r>
          </a:p>
        </p:txBody>
      </p:sp>
    </p:spTree>
    <p:extLst>
      <p:ext uri="{BB962C8B-B14F-4D97-AF65-F5344CB8AC3E}">
        <p14:creationId xmlns:p14="http://schemas.microsoft.com/office/powerpoint/2010/main" val="16918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Step-2 : Encrypt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Encryption using Public Key: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627948" y="1376772"/>
            <a:ext cx="2748813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M</a:t>
            </a:r>
            <a:r>
              <a:rPr lang="en-IN" sz="32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3480" y="2249885"/>
            <a:ext cx="1735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Ciphertext</a:t>
            </a:r>
            <a:endParaRPr lang="en-IN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5033883" y="1840481"/>
            <a:ext cx="694954" cy="5323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92568" y="2339588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Input Message</a:t>
            </a:r>
            <a:endParaRPr lang="en-IN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6672064" y="1892696"/>
            <a:ext cx="64040" cy="58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55919" y="2343257"/>
            <a:ext cx="1592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Public key</a:t>
            </a:r>
            <a:endParaRPr lang="en-IN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6912283" y="1779303"/>
            <a:ext cx="1096291" cy="7014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8093740" y="1892696"/>
            <a:ext cx="46283" cy="522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811414" y="3972053"/>
            <a:ext cx="3151004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message M = 14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11414" y="4466115"/>
            <a:ext cx="8298357" cy="1584176"/>
          </a:xfrm>
          <a:prstGeom prst="roundRect">
            <a:avLst>
              <a:gd name="adj" fmla="val 559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14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[(14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33) X (14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33) X (14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33)]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(14 X 31 X 4) mod 33 = 1736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20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11414" y="3466697"/>
            <a:ext cx="3816534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 = { e, n } , PU = { 7, 33 }</a:t>
            </a:r>
          </a:p>
        </p:txBody>
      </p:sp>
    </p:spTree>
    <p:extLst>
      <p:ext uri="{BB962C8B-B14F-4D97-AF65-F5344CB8AC3E}">
        <p14:creationId xmlns:p14="http://schemas.microsoft.com/office/powerpoint/2010/main" val="277376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3" grpId="0"/>
      <p:bldP spid="15" grpId="0" animBg="1"/>
      <p:bldP spid="18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Step-3 : Decrypt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Decryption </a:t>
            </a:r>
            <a:r>
              <a:rPr lang="en-IN" dirty="0"/>
              <a:t>using Private Key: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84473" y="1376772"/>
            <a:ext cx="2816281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C</a:t>
            </a:r>
            <a:r>
              <a:rPr lang="en-IN" sz="32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IN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7486" y="2307642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Plaintext</a:t>
            </a:r>
          </a:p>
          <a:p>
            <a:pPr algn="ctr"/>
            <a:r>
              <a:rPr lang="en-IN" sz="2400" dirty="0"/>
              <a:t>Message</a:t>
            </a:r>
            <a:endParaRPr lang="en-IN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V="1">
            <a:off x="5147795" y="1879339"/>
            <a:ext cx="766534" cy="5235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77672" y="2402886"/>
            <a:ext cx="1512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Cipher</a:t>
            </a:r>
          </a:p>
          <a:p>
            <a:pPr algn="ctr"/>
            <a:r>
              <a:rPr lang="en-IN" sz="2400" dirty="0"/>
              <a:t>Message</a:t>
            </a:r>
            <a:endParaRPr lang="en-IN" dirty="0"/>
          </a:p>
        </p:txBody>
      </p:sp>
      <p:cxnSp>
        <p:nvCxnSpPr>
          <p:cNvPr id="11" name="Straight Arrow Connector 10"/>
          <p:cNvCxnSpPr>
            <a:cxnSpLocks/>
            <a:stCxn id="10" idx="0"/>
          </p:cNvCxnSpPr>
          <p:nvPr/>
        </p:nvCxnSpPr>
        <p:spPr>
          <a:xfrm flipH="1" flipV="1">
            <a:off x="6884198" y="1935736"/>
            <a:ext cx="149558" cy="4671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89856" y="2335487"/>
            <a:ext cx="1930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Private key</a:t>
            </a:r>
            <a:endParaRPr lang="en-IN" dirty="0"/>
          </a:p>
        </p:txBody>
      </p:sp>
      <p:cxnSp>
        <p:nvCxnSpPr>
          <p:cNvPr id="14" name="Straight Arrow Connector 13"/>
          <p:cNvCxnSpPr>
            <a:cxnSpLocks/>
          </p:cNvCxnSpPr>
          <p:nvPr/>
        </p:nvCxnSpPr>
        <p:spPr>
          <a:xfrm flipH="1" flipV="1">
            <a:off x="7074314" y="1788519"/>
            <a:ext cx="1109918" cy="7586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H="1" flipV="1">
            <a:off x="8205471" y="1900718"/>
            <a:ext cx="305278" cy="502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811413" y="4221970"/>
            <a:ext cx="3200143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Ciphertext C = 20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811414" y="4708056"/>
            <a:ext cx="6376574" cy="1584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20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[(20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33) X (20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33)]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(20 X 4) mod 33 = 80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14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811414" y="3719361"/>
            <a:ext cx="3816534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 = { d, n } , PR = { 3, 33 }</a:t>
            </a:r>
          </a:p>
        </p:txBody>
      </p:sp>
    </p:spTree>
    <p:extLst>
      <p:ext uri="{BB962C8B-B14F-4D97-AF65-F5344CB8AC3E}">
        <p14:creationId xmlns:p14="http://schemas.microsoft.com/office/powerpoint/2010/main" val="367815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  <p:bldP spid="13" grpId="0"/>
      <p:bldP spid="15" grpId="0" animBg="1"/>
      <p:bldP spid="18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RSA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CB3E-E6D6-F157-1266-4AFA759AB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25196" y="2263729"/>
            <a:ext cx="2550270" cy="9555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14</a:t>
            </a:r>
            <a:r>
              <a:rPr lang="en-IN" sz="2400" baseline="80000" dirty="0"/>
              <a:t>7</a:t>
            </a:r>
            <a:r>
              <a:rPr lang="en-IN" sz="2400" dirty="0"/>
              <a:t> mod 33 = 20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2329423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  <a:endParaRPr lang="en-IN" sz="2400" dirty="0"/>
          </a:p>
          <a:p>
            <a:pPr algn="ctr"/>
            <a:r>
              <a:rPr lang="en-IN" sz="2400" dirty="0"/>
              <a:t>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9343" y="2303148"/>
            <a:ext cx="1296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Plaintext</a:t>
            </a:r>
            <a:endParaRPr lang="en-IN" sz="2400" dirty="0"/>
          </a:p>
          <a:p>
            <a:pPr algn="ctr"/>
            <a:r>
              <a:rPr lang="en-IN" sz="2400" dirty="0"/>
              <a:t>14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914935" y="2243042"/>
            <a:ext cx="2550270" cy="9555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20</a:t>
            </a:r>
            <a:r>
              <a:rPr lang="en-IN" sz="2400" baseline="80000" dirty="0"/>
              <a:t>3</a:t>
            </a:r>
            <a:r>
              <a:rPr lang="en-IN" sz="2400" dirty="0"/>
              <a:t> mod 33 = 14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12983" y="2392137"/>
            <a:ext cx="1620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Ciphertext</a:t>
            </a:r>
          </a:p>
          <a:p>
            <a:pPr algn="ctr"/>
            <a:r>
              <a:rPr lang="en-IN" sz="2400" dirty="0"/>
              <a:t>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67708" y="3523869"/>
            <a:ext cx="171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PU = 7, 33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8337" y="3501009"/>
            <a:ext cx="1661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PR = 3, 33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95139" y="1729941"/>
            <a:ext cx="168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Encryption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64330" y="1707081"/>
            <a:ext cx="1715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</a:rPr>
              <a:t>Decryption</a:t>
            </a:r>
          </a:p>
        </p:txBody>
      </p:sp>
      <p:sp>
        <p:nvSpPr>
          <p:cNvPr id="14" name="Oval 13"/>
          <p:cNvSpPr/>
          <p:nvPr/>
        </p:nvSpPr>
        <p:spPr>
          <a:xfrm>
            <a:off x="3566360" y="2425460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/>
          <p:cNvSpPr/>
          <p:nvPr/>
        </p:nvSpPr>
        <p:spPr>
          <a:xfrm>
            <a:off x="7359478" y="2396069"/>
            <a:ext cx="21602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4482692" y="2560340"/>
            <a:ext cx="396044" cy="378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8253800" y="2529481"/>
            <a:ext cx="396044" cy="378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2567132" y="2749504"/>
            <a:ext cx="557497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5654918" y="2746168"/>
            <a:ext cx="12908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447557" y="2739864"/>
            <a:ext cx="406759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3683732" y="2641484"/>
            <a:ext cx="675672" cy="100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4593230" y="2946068"/>
            <a:ext cx="57568" cy="662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7490753" y="2606430"/>
            <a:ext cx="675672" cy="1003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8400251" y="2911014"/>
            <a:ext cx="57568" cy="662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 animBg="1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925EF2-D58F-4AC0-ACED-F747CC08D69F}"/>
              </a:ext>
            </a:extLst>
          </p:cNvPr>
          <p:cNvCxnSpPr>
            <a:cxnSpLocks/>
          </p:cNvCxnSpPr>
          <p:nvPr/>
        </p:nvCxnSpPr>
        <p:spPr>
          <a:xfrm>
            <a:off x="1191446" y="5063613"/>
            <a:ext cx="0" cy="17943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39790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58962" y="731706"/>
            <a:ext cx="7772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Public Key Cryptosystems with Applications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RSA algorithm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Computational aspects and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Diffe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-Hillman Key Exchange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Cryptographic Hash Functions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Applications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Simple hash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Hash functions based on Cipher Block Chaining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Secure Hash Algorithm (SHA)</a:t>
            </a:r>
          </a:p>
        </p:txBody>
      </p:sp>
    </p:spTree>
    <p:extLst>
      <p:ext uri="{BB962C8B-B14F-4D97-AF65-F5344CB8AC3E}">
        <p14:creationId xmlns:p14="http://schemas.microsoft.com/office/powerpoint/2010/main" val="421630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Example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Find n, </a:t>
            </a:r>
            <a:r>
              <a:rPr lang="el-GR" dirty="0"/>
              <a:t>φ</a:t>
            </a:r>
            <a:r>
              <a:rPr lang="en-IN" dirty="0"/>
              <a:t>(n), e, d for p=7 and q= 19 then demonstrate encryption and decryption for M = 6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23457" y="1941051"/>
            <a:ext cx="3324299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= p * q = 7 * 19 = 133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23457" y="2524257"/>
            <a:ext cx="4309453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φ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(n) = ( p – 1 ) * ( q – 1) = 108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96000" y="1776230"/>
            <a:ext cx="4845889" cy="163356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 e relatively prime to 108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2 =&gt; GCD( 2, 108 ) = 2 (no)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3 =&gt; GCD( 3, 108 ) = 3 (no)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5 =&gt; GCD( 5, 108 ) = 1 (Yes)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23457" y="3821465"/>
            <a:ext cx="6474628" cy="23896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itchFamily="2" charset="2"/>
              <a:buChar char="ü"/>
            </a:pP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Finding d such that (d * e ) mod </a:t>
            </a:r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φ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(n) = 1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can rewrite this as d = (1 + j .</a:t>
            </a:r>
            <a:r>
              <a:rPr lang="el-G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φ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(n)) / e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 = 0  =&gt; d = 1 / 5 = 0.2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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 ? (no)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 = 1  =&gt; d = 109 / 5 = 21.8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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 ? (no)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 = 2  =&gt; d = 217 / 5 = 43.4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 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 ? (no)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 = 3  =&gt; d = 325 / 5 = 65 integer ? (yes)</a:t>
            </a:r>
          </a:p>
        </p:txBody>
      </p:sp>
      <p:sp>
        <p:nvSpPr>
          <p:cNvPr id="8" name="Rectangle 7"/>
          <p:cNvSpPr/>
          <p:nvPr/>
        </p:nvSpPr>
        <p:spPr>
          <a:xfrm>
            <a:off x="8250148" y="3826863"/>
            <a:ext cx="35343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Public key : </a:t>
            </a:r>
          </a:p>
          <a:p>
            <a:r>
              <a:rPr lang="en-IN" sz="2400" b="1" dirty="0">
                <a:solidFill>
                  <a:srgbClr val="C00000"/>
                </a:solidFill>
              </a:rPr>
              <a:t>PU = { e, n } = {5, 133}</a:t>
            </a:r>
          </a:p>
          <a:p>
            <a:r>
              <a:rPr lang="en-IN" sz="2400" dirty="0"/>
              <a:t>Private key : </a:t>
            </a:r>
          </a:p>
          <a:p>
            <a:r>
              <a:rPr lang="en-IN" sz="2400" b="1" dirty="0">
                <a:solidFill>
                  <a:srgbClr val="C00000"/>
                </a:solidFill>
              </a:rPr>
              <a:t>PR = { d, n } = {65, 133}</a:t>
            </a:r>
          </a:p>
        </p:txBody>
      </p:sp>
    </p:spTree>
    <p:extLst>
      <p:ext uri="{BB962C8B-B14F-4D97-AF65-F5344CB8AC3E}">
        <p14:creationId xmlns:p14="http://schemas.microsoft.com/office/powerpoint/2010/main" val="40417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Example – </a:t>
            </a:r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Encryption: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Decryption: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2207568" y="1521182"/>
            <a:ext cx="2518544" cy="440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M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07568" y="2058573"/>
            <a:ext cx="3011704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message M = 6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07569" y="2606133"/>
            <a:ext cx="2857591" cy="10884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6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133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7776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62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33676" y="1521517"/>
            <a:ext cx="3864427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 = { e, n } , PU = { 5, 133 }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35420" y="3705556"/>
            <a:ext cx="8763000" cy="434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2207569" y="4239948"/>
            <a:ext cx="2518544" cy="440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C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07569" y="4779753"/>
            <a:ext cx="3011704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C = 62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207568" y="5345808"/>
            <a:ext cx="2857592" cy="108848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62</a:t>
            </a:r>
            <a:r>
              <a:rPr lang="en-IN" sz="24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65</a:t>
            </a:r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 133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2666 mod 33</a:t>
            </a:r>
          </a:p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= 6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533676" y="4163263"/>
            <a:ext cx="4182926" cy="43992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 = { d, n } , PU = { 65, 133 }</a:t>
            </a:r>
          </a:p>
        </p:txBody>
      </p:sp>
    </p:spTree>
    <p:extLst>
      <p:ext uri="{BB962C8B-B14F-4D97-AF65-F5344CB8AC3E}">
        <p14:creationId xmlns:p14="http://schemas.microsoft.com/office/powerpoint/2010/main" val="21831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Example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 and Q are two prime numbers. P=7, and Q=17.  Take public key E=5. If plain text value is 10, then what will be cipher text value according to RSA algorithm? </a:t>
            </a:r>
          </a:p>
          <a:p>
            <a:r>
              <a:rPr lang="en-IN" dirty="0"/>
              <a:t>n = 119</a:t>
            </a:r>
          </a:p>
          <a:p>
            <a:r>
              <a:rPr lang="el-GR" dirty="0"/>
              <a:t>φ(</a:t>
            </a:r>
            <a:r>
              <a:rPr lang="en-IN" dirty="0"/>
              <a:t>n) = 96</a:t>
            </a:r>
          </a:p>
          <a:p>
            <a:r>
              <a:rPr lang="en-IN" dirty="0"/>
              <a:t>e = 5</a:t>
            </a:r>
          </a:p>
          <a:p>
            <a:r>
              <a:rPr lang="en-IN" dirty="0"/>
              <a:t>d = 77</a:t>
            </a:r>
          </a:p>
          <a:p>
            <a:r>
              <a:rPr lang="en-IN" dirty="0"/>
              <a:t>PU = { 5, 119 }</a:t>
            </a:r>
          </a:p>
          <a:p>
            <a:r>
              <a:rPr lang="en-IN" dirty="0"/>
              <a:t>PR = {77, 119}</a:t>
            </a:r>
          </a:p>
          <a:p>
            <a:r>
              <a:rPr lang="en-IN" dirty="0"/>
              <a:t>C = 10</a:t>
            </a:r>
            <a:r>
              <a:rPr lang="en-IN" baseline="30000" dirty="0"/>
              <a:t>5</a:t>
            </a:r>
            <a:r>
              <a:rPr lang="en-IN" dirty="0"/>
              <a:t> mod 119 =&gt; C = 40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521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Example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 and Q are two prime numbers. P=17, and Q=11. If plain text value is 88, then what will be cipher text value according to RSA algorithm? </a:t>
            </a:r>
          </a:p>
          <a:p>
            <a:r>
              <a:rPr lang="en-IN" dirty="0"/>
              <a:t>n = 187</a:t>
            </a:r>
          </a:p>
          <a:p>
            <a:r>
              <a:rPr lang="el-GR" dirty="0"/>
              <a:t>φ(</a:t>
            </a:r>
            <a:r>
              <a:rPr lang="en-IN" dirty="0"/>
              <a:t>n) = 160</a:t>
            </a:r>
          </a:p>
          <a:p>
            <a:r>
              <a:rPr lang="en-IN" dirty="0"/>
              <a:t>e = 7</a:t>
            </a:r>
          </a:p>
          <a:p>
            <a:r>
              <a:rPr lang="en-IN" dirty="0"/>
              <a:t>d = 23</a:t>
            </a:r>
          </a:p>
          <a:p>
            <a:r>
              <a:rPr lang="en-IN" dirty="0"/>
              <a:t>PU = { 7, 187 }</a:t>
            </a:r>
          </a:p>
          <a:p>
            <a:r>
              <a:rPr lang="en-IN" dirty="0"/>
              <a:t>PR = {23, 187}</a:t>
            </a:r>
          </a:p>
          <a:p>
            <a:r>
              <a:rPr lang="en-IN" dirty="0"/>
              <a:t>C = 88</a:t>
            </a:r>
            <a:r>
              <a:rPr lang="en-IN" baseline="30000" dirty="0"/>
              <a:t>7</a:t>
            </a:r>
            <a:r>
              <a:rPr lang="en-IN" dirty="0"/>
              <a:t> mod 187 =&gt; C = 11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218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-Hellman key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purpose of the </a:t>
            </a:r>
            <a:r>
              <a:rPr lang="en-IN" dirty="0" err="1">
                <a:solidFill>
                  <a:srgbClr val="C00000"/>
                </a:solidFill>
              </a:rPr>
              <a:t>Diffie</a:t>
            </a:r>
            <a:r>
              <a:rPr lang="en-IN" dirty="0">
                <a:solidFill>
                  <a:srgbClr val="C00000"/>
                </a:solidFill>
              </a:rPr>
              <a:t>-Hellman</a:t>
            </a:r>
            <a:r>
              <a:rPr lang="en-IN" dirty="0"/>
              <a:t> algorithm is to enable two users to securely exchange a key that can be used for subsequent encryption of message.</a:t>
            </a:r>
          </a:p>
          <a:p>
            <a:r>
              <a:rPr lang="en-IN" dirty="0"/>
              <a:t>The effectiveness of an algorithm is depends on the difficulty of computing </a:t>
            </a:r>
            <a:r>
              <a:rPr lang="en-IN" dirty="0">
                <a:solidFill>
                  <a:srgbClr val="C00000"/>
                </a:solidFill>
              </a:rPr>
              <a:t>discrete logarithms.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43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Primitive root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/>
                  <a:t> be a prime number.</a:t>
                </a:r>
              </a:p>
              <a:p>
                <a:r>
                  <a:rPr lang="en-IN" dirty="0"/>
                  <a:t>Then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</a:t>
                </a:r>
                <a:r>
                  <a:rPr lang="en-IN" dirty="0"/>
                  <a:t>is a primitive root for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,</a:t>
                </a:r>
                <a:r>
                  <a:rPr lang="en-IN" b="1" dirty="0">
                    <a:solidFill>
                      <a:srgbClr val="C00000"/>
                    </a:solidFill>
                  </a:rPr>
                  <a:t> </a:t>
                </a:r>
                <a:r>
                  <a:rPr lang="en-IN" dirty="0"/>
                  <a:t>if the powers of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dirty="0"/>
                  <a:t> modulo </a:t>
                </a:r>
                <a14:m>
                  <m:oMath xmlns:m="http://schemas.openxmlformats.org/officeDocument/2006/math">
                    <m:r>
                      <a:rPr lang="en-I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/>
                  <a:t> generates all integers from </a:t>
                </a:r>
                <a:r>
                  <a:rPr lang="en-IN" dirty="0">
                    <a:solidFill>
                      <a:srgbClr val="C00000"/>
                    </a:solidFill>
                  </a:rPr>
                  <a:t>1 to </a:t>
                </a:r>
                <a14:m>
                  <m:oMath xmlns:m="http://schemas.openxmlformats.org/officeDocument/2006/math">
                    <m:r>
                      <a:rPr lang="en-IN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>
                    <a:solidFill>
                      <a:srgbClr val="C00000"/>
                    </a:solidFill>
                  </a:rPr>
                  <a:t> – 1 </a:t>
                </a:r>
                <a:r>
                  <a:rPr lang="en-IN" dirty="0"/>
                  <a:t>in some permutation.</a:t>
                </a:r>
              </a:p>
              <a:p>
                <a:pPr marL="0" indent="0">
                  <a:buNone/>
                </a:pPr>
                <a:endParaRPr lang="en-IN" dirty="0"/>
              </a:p>
              <a:p>
                <a:r>
                  <a:rPr lang="en-IN" dirty="0"/>
                  <a:t>Example: p = 7 then primitive root is 3 because powers of 3 mod 7 generates all the integers from 1 to 6.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07182" y="2051019"/>
                <a:ext cx="5203027" cy="47672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…, </m:t>
                      </m:r>
                      <m:sSup>
                        <m:sSup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182" y="2051019"/>
                <a:ext cx="5203027" cy="476726"/>
              </a:xfrm>
              <a:prstGeom prst="roundRect">
                <a:avLst/>
              </a:prstGeom>
              <a:blipFill>
                <a:blip r:embed="rId3"/>
                <a:stretch>
                  <a:fillRect l="-732" t="-2564" r="-1707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22544" y="3658726"/>
                <a:ext cx="3276364" cy="22201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    3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≡3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    9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≡2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  27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≡6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  81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≡4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=243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≡5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IN" sz="2400" i="1">
                          <a:latin typeface="Cambria Math" panose="02040503050406030204" pitchFamily="18" charset="0"/>
                        </a:rPr>
                        <m:t>=729 </m:t>
                      </m:r>
                      <m:r>
                        <a:rPr lang="en-I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≡1 </m:t>
                      </m:r>
                      <m:d>
                        <m:dPr>
                          <m:ctrlP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7</m:t>
                          </m:r>
                        </m:e>
                      </m:d>
                    </m:oMath>
                  </m:oMathPara>
                </a14:m>
                <a:endParaRPr lang="en-IN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544" y="3658726"/>
                <a:ext cx="3276364" cy="2220160"/>
              </a:xfrm>
              <a:prstGeom prst="rect">
                <a:avLst/>
              </a:prstGeom>
              <a:blipFill>
                <a:blip r:embed="rId4"/>
                <a:stretch>
                  <a:fillRect l="-3089" t="-1143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8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Discrete Logarithm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any integer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and a primitive root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dirty="0"/>
                  <a:t> of prime number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dirty="0"/>
                  <a:t>, we can find a unique exponent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IN" dirty="0"/>
                  <a:t> such that</a:t>
                </a:r>
              </a:p>
              <a:p>
                <a:endParaRPr lang="en-IN" dirty="0"/>
              </a:p>
              <a:p>
                <a:r>
                  <a:rPr lang="en-IN" dirty="0"/>
                  <a:t>The exponent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IN" dirty="0"/>
                  <a:t> is referred as the discrete logarithm of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IN" dirty="0"/>
                  <a:t> for the base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IN" dirty="0"/>
                  <a:t>, mod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IN" dirty="0"/>
                  <a:t>. It expressed as below.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53298" y="1406316"/>
                <a:ext cx="6078138" cy="49212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d>
                        <m:d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0≤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≤(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I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98" y="1406316"/>
                <a:ext cx="6078138" cy="492121"/>
              </a:xfrm>
              <a:prstGeom prst="roundRect">
                <a:avLst/>
              </a:prstGeom>
              <a:blipFill>
                <a:blip r:embed="rId3"/>
                <a:stretch>
                  <a:fillRect l="-1042" r="-2083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53298" y="2732250"/>
                <a:ext cx="1905188" cy="51347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m:rPr>
                          <m:sty m:val="p"/>
                        </m:rPr>
                        <a:rPr lang="en-IN" sz="28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d</m:t>
                      </m:r>
                      <m:sSub>
                        <m:sSub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sz="280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298" y="2732250"/>
                <a:ext cx="1905188" cy="513474"/>
              </a:xfrm>
              <a:prstGeom prst="roundRect">
                <a:avLst/>
              </a:prstGeom>
              <a:blipFill>
                <a:blip r:embed="rId4"/>
                <a:stretch>
                  <a:fillRect l="-3311" r="-6623" b="-2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1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-Hellman Key Exchange – </a:t>
            </a:r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User A and User B agree on two large prime numbers q and </a:t>
                </a:r>
                <a:r>
                  <a:rPr lang="el-GR" dirty="0"/>
                  <a:t>α</a:t>
                </a:r>
                <a:r>
                  <a:rPr lang="en-IN" dirty="0"/>
                  <a:t>. User A and User B can use insecure channel to agree on them.</a:t>
                </a:r>
              </a:p>
              <a:p>
                <a:r>
                  <a:rPr lang="en-IN" dirty="0"/>
                  <a:t>User A selects a random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and calculates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User B selects a random integer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and calculates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b="0" i="1" smtClean="0">
                            <a:latin typeface="Cambria Math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pPr marL="0" indent="0">
                  <a:buNone/>
                </a:pPr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0404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-Hellman Key Exchange – </a:t>
            </a:r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89075-ED66-EBCB-F802-4EFB4F125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1317874" y="863444"/>
                <a:ext cx="9556251" cy="1512168"/>
              </a:xfrm>
              <a:prstGeom prst="roundRect">
                <a:avLst>
                  <a:gd name="adj" fmla="val 10552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Global Public Elements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                                  prime number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                                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&lt;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and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is primitive root of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74" y="863444"/>
                <a:ext cx="9556251" cy="1512168"/>
              </a:xfrm>
              <a:prstGeom prst="roundRect">
                <a:avLst>
                  <a:gd name="adj" fmla="val 10552"/>
                </a:avLst>
              </a:prstGeom>
              <a:blipFill>
                <a:blip r:embed="rId2"/>
                <a:stretch>
                  <a:fillRect t="-826" b="-12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317874" y="2527855"/>
                <a:ext cx="9556250" cy="162018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/>
                  <a:t>User A Key Generation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/>
                  <a:t>            Select 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i="1" dirty="0"/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ea typeface="Cambria Math" panose="02040503050406030204" pitchFamily="18" charset="0"/>
                  </a:rPr>
                  <a:t>            </a:t>
                </a:r>
                <a:r>
                  <a:rPr lang="en-IN" sz="2400" dirty="0"/>
                  <a:t>Calculate 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/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74" y="2527855"/>
                <a:ext cx="9556250" cy="1620180"/>
              </a:xfrm>
              <a:prstGeom prst="roundRect">
                <a:avLst/>
              </a:prstGeom>
              <a:blipFill>
                <a:blip r:embed="rId3"/>
                <a:stretch>
                  <a:fillRect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317875" y="4300278"/>
                <a:ext cx="9556249" cy="162018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User B Key Generation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Select 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ea typeface="Cambria Math" panose="02040503050406030204" pitchFamily="18" charset="0"/>
                  </a:rPr>
                  <a:t>            </a:t>
                </a: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Calculate 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875" y="4300278"/>
                <a:ext cx="9556249" cy="1620180"/>
              </a:xfrm>
              <a:prstGeom prst="roundRect">
                <a:avLst/>
              </a:prstGeom>
              <a:blipFill>
                <a:blip r:embed="rId4"/>
                <a:stretch>
                  <a:fillRect b="-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0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-Hellman Key Exchange – </a:t>
            </a:r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4D51B-31E0-EF84-8DE4-320A09994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693696" y="978632"/>
                <a:ext cx="8756948" cy="1514264"/>
              </a:xfrm>
              <a:prstGeom prst="roundRect">
                <a:avLst>
                  <a:gd name="adj" fmla="val 12596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/>
                  <a:t>User A Key Generation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/>
                  <a:t>            Select 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i="1" dirty="0"/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ea typeface="Cambria Math" panose="02040503050406030204" pitchFamily="18" charset="0"/>
                  </a:rPr>
                  <a:t>            </a:t>
                </a:r>
                <a:r>
                  <a:rPr lang="en-IN" sz="2400" dirty="0"/>
                  <a:t>Calculate 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96" y="978632"/>
                <a:ext cx="8756948" cy="1514264"/>
              </a:xfrm>
              <a:prstGeom prst="roundRect">
                <a:avLst>
                  <a:gd name="adj" fmla="val 12596"/>
                </a:avLst>
              </a:prstGeom>
              <a:blipFill>
                <a:blip r:embed="rId2"/>
                <a:stretch>
                  <a:fillRect b="-10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693696" y="2563984"/>
                <a:ext cx="8756948" cy="15156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/>
                  <a:t>User B Key Generation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/>
                  <a:t>            Select 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/>
                  <a:t>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i="1" dirty="0"/>
              </a:p>
              <a:p>
                <a:pPr>
                  <a:lnSpc>
                    <a:spcPct val="150000"/>
                  </a:lnSpc>
                </a:pPr>
                <a:r>
                  <a:rPr lang="en-IN" sz="2400" dirty="0">
                    <a:ea typeface="Cambria Math" panose="02040503050406030204" pitchFamily="18" charset="0"/>
                  </a:rPr>
                  <a:t>            </a:t>
                </a:r>
                <a:r>
                  <a:rPr lang="en-IN" sz="2400" dirty="0"/>
                  <a:t>Calculate 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/>
                  <a:t>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96" y="2563984"/>
                <a:ext cx="8756948" cy="1515600"/>
              </a:xfrm>
              <a:prstGeom prst="roundRect">
                <a:avLst/>
              </a:prstGeom>
              <a:blipFill>
                <a:blip r:embed="rId3"/>
                <a:stretch>
                  <a:fillRect b="-11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1687644" y="4144516"/>
                <a:ext cx="8763000" cy="10801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/>
                  <a:t>Calculation of Secret Key by User A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/>
                  <a:t>       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44" y="4144516"/>
                <a:ext cx="8763000" cy="1080120"/>
              </a:xfrm>
              <a:prstGeom prst="round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693696" y="5313060"/>
                <a:ext cx="8763000" cy="108012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en-IN" sz="2400" b="1" dirty="0"/>
                  <a:t>Calculation of Secret Key by User b</a:t>
                </a:r>
              </a:p>
              <a:p>
                <a:pPr>
                  <a:lnSpc>
                    <a:spcPct val="150000"/>
                  </a:lnSpc>
                </a:pPr>
                <a:r>
                  <a:rPr lang="en-IN" sz="2400" dirty="0"/>
                  <a:t>            </a:t>
                </a:r>
                <a14:m>
                  <m:oMath xmlns:m="http://schemas.openxmlformats.org/officeDocument/2006/math">
                    <m:r>
                      <a:rPr lang="en-IN" sz="24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4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96" y="5313060"/>
                <a:ext cx="8763000" cy="10801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179676" y="4663916"/>
            <a:ext cx="1944216" cy="468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51684" y="5805264"/>
            <a:ext cx="1872208" cy="4680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4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3" grpId="0" animBg="1"/>
      <p:bldP spid="3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Symmetric Key Encryption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0" y="2993358"/>
            <a:ext cx="812800" cy="812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570299" y="2751686"/>
            <a:ext cx="1332149" cy="1296144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007" y="2967117"/>
            <a:ext cx="787152" cy="787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291229" y="2712621"/>
            <a:ext cx="1332149" cy="1296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612" y="2203838"/>
            <a:ext cx="476316" cy="4763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4826" y="4047830"/>
            <a:ext cx="1272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input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57419" y="4072427"/>
            <a:ext cx="1239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0995" y="4005064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Encryption Algorithm</a:t>
            </a:r>
          </a:p>
          <a:p>
            <a:pPr algn="ctr"/>
            <a:r>
              <a:rPr lang="en-IN" sz="2000" b="1" dirty="0"/>
              <a:t>(e.g. AES)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11527" y="4005065"/>
            <a:ext cx="2755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Decryption Algorithm</a:t>
            </a:r>
          </a:p>
          <a:p>
            <a:pPr algn="ctr"/>
            <a:r>
              <a:rPr lang="en-IN" sz="2000" b="1" dirty="0"/>
              <a:t>(reverse of encryption algorithm)</a:t>
            </a:r>
          </a:p>
        </p:txBody>
      </p: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>
            <a:off x="1707570" y="3399758"/>
            <a:ext cx="1862729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5" idx="3"/>
          </p:cNvCxnSpPr>
          <p:nvPr/>
        </p:nvCxnSpPr>
        <p:spPr>
          <a:xfrm flipV="1">
            <a:off x="4902448" y="3390526"/>
            <a:ext cx="2387942" cy="9232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6" idx="1"/>
          </p:cNvCxnSpPr>
          <p:nvPr/>
        </p:nvCxnSpPr>
        <p:spPr>
          <a:xfrm>
            <a:off x="8623378" y="3360693"/>
            <a:ext cx="1601629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56490" y="1449014"/>
            <a:ext cx="270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Secret key shared by sender and recipient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30532" y="3764355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099" y="2171070"/>
            <a:ext cx="476316" cy="47631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71746" y="1416246"/>
            <a:ext cx="2755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Secret key shared by sender and recipient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76982" y="2209173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15652" y="2669071"/>
            <a:ext cx="1656615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Transmitted</a:t>
            </a:r>
          </a:p>
          <a:p>
            <a:pPr algn="ctr"/>
            <a:r>
              <a:rPr lang="en-IN" sz="2000" b="1" dirty="0"/>
              <a:t>cipher text</a:t>
            </a:r>
          </a:p>
          <a:p>
            <a:pPr algn="ctr"/>
            <a:endParaRPr lang="en-IN" sz="1100" b="1" dirty="0"/>
          </a:p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E(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66357" y="2300836"/>
            <a:ext cx="294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/>
              <a:t>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43173" y="3756622"/>
            <a:ext cx="201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IN" sz="2000" b="1" i="1" dirty="0"/>
          </a:p>
        </p:txBody>
      </p:sp>
    </p:spTree>
    <p:extLst>
      <p:ext uri="{BB962C8B-B14F-4D97-AF65-F5344CB8AC3E}">
        <p14:creationId xmlns:p14="http://schemas.microsoft.com/office/powerpoint/2010/main" val="46681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6" grpId="0"/>
      <p:bldP spid="17" grpId="0"/>
      <p:bldP spid="19" grpId="0"/>
      <p:bldP spid="20" grpId="0"/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Diffie</a:t>
            </a:r>
            <a:r>
              <a:rPr lang="en-IN" dirty="0"/>
              <a:t>-Hellman Key Exchange – </a:t>
            </a:r>
            <a:r>
              <a:rPr lang="en-IN" dirty="0" err="1"/>
              <a:t>Cont</a:t>
            </a:r>
            <a:r>
              <a:rPr lang="en-IN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0E390-0D1A-0E8D-F6B7-F75EE31A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667508" y="980728"/>
                <a:ext cx="9490227" cy="244827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IN" sz="24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User A Key Generation</a:t>
                </a:r>
              </a:p>
              <a:p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,                    </a:t>
                </a: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</a:t>
                </a:r>
                <a14:m>
                  <m:oMath xmlns:m="http://schemas.openxmlformats.org/officeDocument/2006/math"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IN" sz="2400" b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User B Key Generation</a:t>
                </a:r>
              </a:p>
              <a:p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Private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40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,                    </a:t>
                </a:r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Public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Secret Key by User A :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r>
                  <a:rPr lang="en-IN" sz="24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Secret Key by User B : </a:t>
                </a:r>
                <a14:m>
                  <m:oMath xmlns:m="http://schemas.openxmlformats.org/officeDocument/2006/math"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400" i="1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400" i="1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400" i="1" baseline="-2500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40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400" i="1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en-IN" sz="2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508" y="980728"/>
                <a:ext cx="9490227" cy="2448272"/>
              </a:xfrm>
              <a:prstGeom prst="roundRect">
                <a:avLst/>
              </a:prstGeom>
              <a:blipFill>
                <a:blip r:embed="rId2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3935761" y="3658726"/>
                <a:ext cx="3912365" cy="266997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r>
                  <a:rPr lang="en-IN" sz="2400" b="1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 baseline="-25000">
                        <a:latin typeface="Cambria Math"/>
                      </a:rPr>
                      <m:t>𝐴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300" dirty="0"/>
              </a:p>
              <a:p>
                <a:r>
                  <a:rPr lang="en-IN" sz="2300" b="1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sz="2300" i="1" baseline="-250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  <m:r>
                              <a:rPr lang="en-IN" sz="2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3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IN" sz="23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3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300" dirty="0"/>
                  <a:t> </a:t>
                </a:r>
                <a:endParaRPr lang="en-IN" sz="2300" i="1" dirty="0">
                  <a:latin typeface="Cambria Math" panose="02040503050406030204" pitchFamily="18" charset="0"/>
                </a:endParaRPr>
              </a:p>
              <a:p>
                <a:r>
                  <a:rPr lang="en-IN" sz="2300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sz="2300" i="1" baseline="-2500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300" dirty="0"/>
              </a:p>
              <a:p>
                <a:r>
                  <a:rPr lang="en-IN" sz="2300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IN" sz="2300" i="1" baseline="-25000">
                            <a:latin typeface="Cambria Math"/>
                          </a:rPr>
                          <m:t> </m:t>
                        </m:r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300" dirty="0"/>
              </a:p>
              <a:p>
                <a:r>
                  <a:rPr lang="en-IN" sz="2300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sz="2300" i="1" baseline="-250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300" dirty="0"/>
              </a:p>
              <a:p>
                <a:r>
                  <a:rPr lang="en-IN" sz="2300" b="1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IN" sz="2300" i="1" baseline="-2500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p>
                            </m:sSup>
                            <m:r>
                              <a:rPr lang="en-IN" sz="23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IN" sz="2300">
                                <a:latin typeface="Cambria Math" panose="02040503050406030204" pitchFamily="18" charset="0"/>
                              </a:rPr>
                              <m:t>mod</m:t>
                            </m:r>
                            <m:r>
                              <a:rPr lang="en-IN" sz="23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IN" sz="23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300" dirty="0"/>
                  <a:t> </a:t>
                </a:r>
                <a:endParaRPr lang="en-IN" sz="2300" i="1" dirty="0">
                  <a:latin typeface="Cambria Math" panose="02040503050406030204" pitchFamily="18" charset="0"/>
                </a:endParaRPr>
              </a:p>
              <a:p>
                <a:r>
                  <a:rPr lang="en-IN" sz="2300" b="1" dirty="0"/>
                  <a:t> </a:t>
                </a:r>
                <a14:m>
                  <m:oMath xmlns:m="http://schemas.openxmlformats.org/officeDocument/2006/math">
                    <m:r>
                      <a:rPr lang="en-IN" sz="23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sz="2300" i="1" baseline="-25000">
                        <a:latin typeface="Cambria Math"/>
                      </a:rPr>
                      <m:t>𝐵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sz="2300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3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sz="2300" i="1" baseline="-2500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 sz="230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23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N" sz="2300" dirty="0"/>
              </a:p>
              <a:p>
                <a:endParaRPr lang="en-IN" sz="2400" dirty="0"/>
              </a:p>
              <a:p>
                <a:endParaRPr lang="en-IN" sz="2400" dirty="0"/>
              </a:p>
              <a:p>
                <a:endParaRPr lang="en-IN" sz="2400" dirty="0"/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1" y="3658726"/>
                <a:ext cx="3912365" cy="2669976"/>
              </a:xfrm>
              <a:prstGeom prst="roundRect">
                <a:avLst/>
              </a:prstGeom>
              <a:blipFill>
                <a:blip r:embed="rId3"/>
                <a:stretch>
                  <a:fillRect b="-4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86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H key exchang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60" y="188556"/>
            <a:ext cx="4320480" cy="648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77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Diffie</a:t>
            </a:r>
            <a:r>
              <a:rPr lang="en-IN" dirty="0"/>
              <a:t>-Hellman Key Exchange 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6D04-5E2B-969E-9116-F9B9E18B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1027416" y="1326468"/>
                <a:ext cx="4528524" cy="140415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Alice and Bob share a prime number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q</a:t>
                </a:r>
                <a:r>
                  <a:rPr lang="en-IN" sz="24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and an integer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𝜶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such that</a:t>
                </a:r>
                <a:r>
                  <a:rPr lang="en-IN" sz="20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a &lt; q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is a primitive root of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q </a:t>
                </a:r>
                <a:endParaRPr lang="en-IN" sz="24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16" y="1326468"/>
                <a:ext cx="4528524" cy="140415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703512" y="2838636"/>
            <a:ext cx="3852428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Alice generates a private key </a:t>
            </a:r>
            <a:r>
              <a:rPr lang="en-IN" sz="2400" b="1" i="1" dirty="0">
                <a:solidFill>
                  <a:srgbClr val="FF0000"/>
                </a:solidFill>
              </a:rPr>
              <a:t>X</a:t>
            </a:r>
            <a:r>
              <a:rPr lang="en-IN" sz="2400" b="1" i="1" baseline="-25000" dirty="0">
                <a:solidFill>
                  <a:srgbClr val="FF0000"/>
                </a:solidFill>
              </a:rPr>
              <a:t>A</a:t>
            </a:r>
            <a:r>
              <a:rPr lang="en-IN" sz="2400" b="1" i="1" baseline="-25000" dirty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such that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400" b="1" i="1" dirty="0">
                <a:solidFill>
                  <a:srgbClr val="FF0000"/>
                </a:solidFill>
              </a:rPr>
              <a:t>X</a:t>
            </a:r>
            <a:r>
              <a:rPr lang="en-IN" sz="2400" b="1" i="1" baseline="-25000" dirty="0">
                <a:solidFill>
                  <a:srgbClr val="FF0000"/>
                </a:solidFill>
              </a:rPr>
              <a:t>A</a:t>
            </a:r>
            <a:r>
              <a:rPr lang="en-IN" sz="2400" b="1" i="1" dirty="0">
                <a:solidFill>
                  <a:srgbClr val="FF0000"/>
                </a:solidFill>
              </a:rPr>
              <a:t> &lt; q</a:t>
            </a:r>
            <a:r>
              <a:rPr lang="en-IN" sz="2400" baseline="-25000" dirty="0">
                <a:solidFill>
                  <a:schemeClr val="tx1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1703512" y="3702732"/>
                <a:ext cx="3852428" cy="7920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Alice calculates a public key </a:t>
                </a:r>
              </a:p>
              <a:p>
                <a:pPr algn="ctr"/>
                <a:r>
                  <a:rPr lang="en-IN" sz="24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A 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= a</a:t>
                </a:r>
                <a:r>
                  <a:rPr lang="en-IN" sz="24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N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512" y="3702732"/>
                <a:ext cx="3852428" cy="792088"/>
              </a:xfrm>
              <a:prstGeom prst="roundRect">
                <a:avLst/>
              </a:prstGeom>
              <a:blipFill>
                <a:blip r:embed="rId3"/>
                <a:stretch>
                  <a:fillRect t="-1538" b="-1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1703512" y="4602832"/>
            <a:ext cx="3852428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Alice receives Bob’s public key </a:t>
            </a:r>
            <a:r>
              <a:rPr lang="en-IN" sz="2400" b="1" i="1" dirty="0">
                <a:solidFill>
                  <a:srgbClr val="FF0000"/>
                </a:solidFill>
              </a:rPr>
              <a:t>Y</a:t>
            </a:r>
            <a:r>
              <a:rPr lang="en-IN" sz="2400" b="1" i="1" baseline="-25000" dirty="0">
                <a:solidFill>
                  <a:srgbClr val="FF0000"/>
                </a:solidFill>
              </a:rPr>
              <a:t>B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in plaintext</a:t>
            </a:r>
            <a:endParaRPr lang="en-IN" sz="2000" b="1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1454553" y="5475794"/>
                <a:ext cx="4101387" cy="9144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Alice calculates shared secret key </a:t>
                </a:r>
              </a:p>
              <a:p>
                <a:pPr algn="ctr"/>
                <a:r>
                  <a:rPr lang="en-IN" sz="2400" b="1" i="1" dirty="0">
                    <a:solidFill>
                      <a:srgbClr val="FF0000"/>
                    </a:solidFill>
                  </a:rPr>
                  <a:t>K = (Y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N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 q</a:t>
                </a:r>
                <a:endParaRPr lang="en-IN" sz="2400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553" y="5475794"/>
                <a:ext cx="4101387" cy="914400"/>
              </a:xfrm>
              <a:prstGeom prst="roundRect">
                <a:avLst/>
              </a:prstGeom>
              <a:blipFill>
                <a:blip r:embed="rId4"/>
                <a:stretch>
                  <a:fillRect l="-309" r="-2160" b="-67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227212" y="863851"/>
            <a:ext cx="924621" cy="51077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6672063" y="1335334"/>
                <a:ext cx="4608961" cy="140415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Alice and Bob share a prime number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q</a:t>
                </a:r>
                <a:r>
                  <a:rPr lang="en-IN" sz="24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and an integer </a:t>
                </a:r>
                <a14:m>
                  <m:oMath xmlns:m="http://schemas.openxmlformats.org/officeDocument/2006/math"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𝜶</m:t>
                    </m:r>
                    <m:r>
                      <a:rPr lang="en-IN" sz="2400" b="1" i="1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IN" sz="20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such that</a:t>
                </a:r>
                <a:r>
                  <a:rPr lang="en-IN" sz="20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a &lt; q</a:t>
                </a:r>
                <a:r>
                  <a:rPr lang="en-IN" sz="24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and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a</a:t>
                </a:r>
                <a:r>
                  <a:rPr lang="en-IN" sz="2400" i="1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  <a:latin typeface="+mj-lt"/>
                  </a:rPr>
                  <a:t>is a primitive root of </a:t>
                </a:r>
                <a:r>
                  <a:rPr lang="en-IN" sz="2400" b="1" i="1" dirty="0">
                    <a:solidFill>
                      <a:srgbClr val="FF0000"/>
                    </a:solidFill>
                    <a:latin typeface="+mj-lt"/>
                  </a:rPr>
                  <a:t>q </a:t>
                </a:r>
                <a:endParaRPr lang="en-IN" sz="24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3" y="1335334"/>
                <a:ext cx="4608961" cy="140415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6672064" y="2847502"/>
            <a:ext cx="3852428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Bob generates a private key </a:t>
            </a:r>
            <a:r>
              <a:rPr lang="en-IN" sz="2400" b="1" i="1" dirty="0">
                <a:solidFill>
                  <a:srgbClr val="FF0000"/>
                </a:solidFill>
              </a:rPr>
              <a:t>X</a:t>
            </a:r>
            <a:r>
              <a:rPr lang="en-IN" sz="2400" b="1" i="1" baseline="-25000" dirty="0">
                <a:solidFill>
                  <a:srgbClr val="FF0000"/>
                </a:solidFill>
              </a:rPr>
              <a:t>B</a:t>
            </a:r>
            <a:r>
              <a:rPr lang="en-IN" sz="2400" b="1" i="1" baseline="-25000" dirty="0">
                <a:solidFill>
                  <a:schemeClr val="tx1"/>
                </a:solidFill>
              </a:rPr>
              <a:t> </a:t>
            </a:r>
            <a:r>
              <a:rPr lang="en-IN" sz="20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such that</a:t>
            </a:r>
            <a:r>
              <a:rPr lang="en-IN" sz="2000" b="1" dirty="0">
                <a:solidFill>
                  <a:srgbClr val="FF0000"/>
                </a:solidFill>
              </a:rPr>
              <a:t> </a:t>
            </a:r>
            <a:r>
              <a:rPr lang="en-IN" sz="2400" b="1" i="1" dirty="0">
                <a:solidFill>
                  <a:srgbClr val="FF0000"/>
                </a:solidFill>
              </a:rPr>
              <a:t>X</a:t>
            </a:r>
            <a:r>
              <a:rPr lang="en-IN" sz="2400" b="1" i="1" baseline="-25000" dirty="0">
                <a:solidFill>
                  <a:srgbClr val="FF0000"/>
                </a:solidFill>
              </a:rPr>
              <a:t>B</a:t>
            </a:r>
            <a:r>
              <a:rPr lang="en-IN" sz="2400" b="1" i="1" dirty="0">
                <a:solidFill>
                  <a:srgbClr val="FF0000"/>
                </a:solidFill>
              </a:rPr>
              <a:t> &lt; q</a:t>
            </a:r>
            <a:r>
              <a:rPr lang="en-IN" sz="2400" baseline="-25000" dirty="0">
                <a:solidFill>
                  <a:schemeClr val="tx1"/>
                </a:solidFill>
              </a:rPr>
              <a:t>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6693042" y="3711598"/>
                <a:ext cx="3852428" cy="79208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Bob calculates a public key </a:t>
                </a:r>
              </a:p>
              <a:p>
                <a:pPr algn="ctr"/>
                <a:r>
                  <a:rPr lang="en-IN" sz="24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B 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= a</a:t>
                </a:r>
                <a:r>
                  <a:rPr lang="en-IN" sz="24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N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042" y="3711598"/>
                <a:ext cx="3852428" cy="792088"/>
              </a:xfrm>
              <a:prstGeom prst="roundRect">
                <a:avLst/>
              </a:prstGeom>
              <a:blipFill>
                <a:blip r:embed="rId6"/>
                <a:stretch>
                  <a:fillRect t="-1538" b="-1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6672064" y="4611698"/>
            <a:ext cx="3852428" cy="7560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Bob receives Alice’s public key </a:t>
            </a:r>
            <a:r>
              <a:rPr lang="en-IN" sz="2400" b="1" i="1" dirty="0">
                <a:solidFill>
                  <a:srgbClr val="FF0000"/>
                </a:solidFill>
              </a:rPr>
              <a:t>Y</a:t>
            </a:r>
            <a:r>
              <a:rPr lang="en-IN" sz="2400" b="1" i="1" baseline="-25000" dirty="0">
                <a:solidFill>
                  <a:srgbClr val="FF0000"/>
                </a:solidFill>
              </a:rPr>
              <a:t>A</a:t>
            </a:r>
            <a:r>
              <a:rPr lang="en-IN" sz="2800" dirty="0">
                <a:solidFill>
                  <a:srgbClr val="FF0000"/>
                </a:solidFill>
              </a:rPr>
              <a:t> </a:t>
            </a:r>
            <a:r>
              <a:rPr lang="en-IN" sz="2000" dirty="0">
                <a:solidFill>
                  <a:schemeClr val="tx1"/>
                </a:solidFill>
              </a:rPr>
              <a:t>in plaintext</a:t>
            </a:r>
            <a:endParaRPr lang="en-IN" sz="2000" b="1" i="1" baseline="-25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6672063" y="5475794"/>
                <a:ext cx="4002785" cy="9144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Bob calculates shared secret key </a:t>
                </a:r>
              </a:p>
              <a:p>
                <a:pPr algn="ctr"/>
                <a:r>
                  <a:rPr lang="en-IN" sz="2400" b="1" i="1" dirty="0">
                    <a:solidFill>
                      <a:srgbClr val="FF0000"/>
                    </a:solidFill>
                  </a:rPr>
                  <a:t>K = (Y</a:t>
                </a:r>
                <a:r>
                  <a:rPr lang="en-IN" sz="2400" b="1" i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4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N" sz="24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4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400" b="1" i="1" dirty="0">
                    <a:solidFill>
                      <a:srgbClr val="FF0000"/>
                    </a:solidFill>
                  </a:rPr>
                  <a:t> q</a:t>
                </a:r>
                <a:endParaRPr lang="en-IN" sz="2400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063" y="5475794"/>
                <a:ext cx="4002785" cy="914400"/>
              </a:xfrm>
              <a:prstGeom prst="roundRect">
                <a:avLst/>
              </a:prstGeom>
              <a:blipFill>
                <a:blip r:embed="rId7"/>
                <a:stretch>
                  <a:fillRect r="-1893" b="-67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195764" y="872717"/>
            <a:ext cx="779085" cy="51077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Bob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55940" y="4098776"/>
            <a:ext cx="1116124" cy="890964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555940" y="4107642"/>
            <a:ext cx="1137102" cy="873232"/>
          </a:xfrm>
          <a:prstGeom prst="straightConnector1">
            <a:avLst/>
          </a:prstGeom>
          <a:ln w="19050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2309538">
            <a:off x="5520943" y="3793484"/>
            <a:ext cx="554132" cy="51077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>
                <a:solidFill>
                  <a:srgbClr val="FF0000"/>
                </a:solidFill>
              </a:rPr>
              <a:t>Y</a:t>
            </a:r>
            <a:r>
              <a:rPr lang="en-IN" sz="2400" b="1" i="1" baseline="-25000" dirty="0">
                <a:solidFill>
                  <a:srgbClr val="FF0000"/>
                </a:solidFill>
              </a:rPr>
              <a:t>A</a:t>
            </a:r>
            <a:endParaRPr lang="en-IN" sz="2400" dirty="0"/>
          </a:p>
        </p:txBody>
      </p:sp>
      <p:sp>
        <p:nvSpPr>
          <p:cNvPr id="25" name="TextBox 24"/>
          <p:cNvSpPr txBox="1"/>
          <p:nvPr/>
        </p:nvSpPr>
        <p:spPr>
          <a:xfrm rot="19428504">
            <a:off x="6148445" y="3823502"/>
            <a:ext cx="547100" cy="51077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i="1" dirty="0">
                <a:solidFill>
                  <a:srgbClr val="FF0000"/>
                </a:solidFill>
              </a:rPr>
              <a:t>Y</a:t>
            </a:r>
            <a:r>
              <a:rPr lang="en-IN" sz="2400" b="1" i="1" baseline="-25000" dirty="0">
                <a:solidFill>
                  <a:srgbClr val="FF0000"/>
                </a:solidFill>
              </a:rPr>
              <a:t>B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17677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Diffie-Hellman Key Exchange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Alice and bob agrees on a prime number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as primitive root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Alice selects a private integer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IN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dirty="0"/>
                  <a:t>Alice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𝑋𝐴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selects a private integer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𝟏𝟗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Alice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/>
                  <a:t> to Bob and Bob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 to Alice.</a:t>
                </a:r>
              </a:p>
              <a:p>
                <a:r>
                  <a:rPr lang="en-IN" dirty="0"/>
                  <a:t>Alice computes key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𝑋𝐴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𝟏𝟗</m:t>
                            </m:r>
                          </m:e>
                        </m:d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computes key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𝑋𝐵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=&gt; </a:t>
                </a:r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e>
                        </m:d>
                      </m:e>
                      <m:sup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𝟏𝟓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𝟐𝟑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72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Diffie-Hellman Key Exchange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Alice and bob agrees on a prime number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𝟏𝟗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𝟏𝟎</m:t>
                    </m:r>
                  </m:oMath>
                </a14:m>
                <a:r>
                  <a:rPr lang="en-IN" dirty="0">
                    <a:solidFill>
                      <a:srgbClr val="FF0000"/>
                    </a:solidFill>
                  </a:rPr>
                  <a:t> </a:t>
                </a:r>
                <a:r>
                  <a:rPr lang="en-IN" dirty="0"/>
                  <a:t>as primitive root of </a:t>
                </a:r>
                <a14:m>
                  <m:oMath xmlns:m="http://schemas.openxmlformats.org/officeDocument/2006/math">
                    <m:r>
                      <a:rPr lang="en-I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Alice selects a private integer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𝟕</m:t>
                    </m:r>
                  </m:oMath>
                </a14:m>
                <a:endParaRPr lang="en-IN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IN" dirty="0"/>
                  <a:t>Alice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𝑋𝐴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𝟕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𝟏𝟗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𝟏𝟓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selects a private integer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𝟖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𝑋𝐵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𝟖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IN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𝟏𝟗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𝟏𝟕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Alice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IN" dirty="0"/>
                  <a:t> to Bob and Bob sends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IN" dirty="0"/>
                  <a:t> to Alice.</a:t>
                </a:r>
              </a:p>
              <a:p>
                <a:r>
                  <a:rPr lang="en-IN" dirty="0"/>
                  <a:t>Alice computes key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𝑋𝐴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=&gt;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𝟕</m:t>
                            </m:r>
                          </m:e>
                        </m:d>
                      </m:e>
                      <m:sup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𝟕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𝟏𝟗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r>
                  <a:rPr lang="en-IN" dirty="0"/>
                  <a:t>Bob computes key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𝑋𝐵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=&gt; </a:t>
                </a:r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I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N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𝟏𝟓</m:t>
                            </m:r>
                          </m:e>
                        </m:d>
                      </m:e>
                      <m:sup>
                        <m:r>
                          <a:rPr lang="en-IN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𝟖</m:t>
                        </m:r>
                      </m:sup>
                    </m:sSup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𝒎𝒐𝒅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𝟏𝟗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b="1" i="1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</m:oMath>
                </a14:m>
                <a:endParaRPr lang="en-IN" b="1" dirty="0">
                  <a:solidFill>
                    <a:srgbClr val="FF0000"/>
                  </a:solidFill>
                </a:endParaRPr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04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 in the middle attack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sz="2300" dirty="0"/>
                  <a:t>Suppose Alice and Bob wish to exchange keys, and Darth is the adversary.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Darth prepares for the attack by generating two random private keys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X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300" dirty="0">
                    <a:solidFill>
                      <a:srgbClr val="FF0000"/>
                    </a:solidFill>
                  </a:rPr>
                  <a:t> </a:t>
                </a:r>
                <a:r>
                  <a:rPr lang="en-IN" sz="2300" dirty="0"/>
                  <a:t>and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X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300" dirty="0"/>
                  <a:t> and then computes corresponding public keys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300" dirty="0">
                    <a:solidFill>
                      <a:srgbClr val="FF0000"/>
                    </a:solidFill>
                  </a:rPr>
                  <a:t> </a:t>
                </a:r>
                <a:r>
                  <a:rPr lang="en-IN" sz="2300" dirty="0"/>
                  <a:t>and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300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Alice transmits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300" dirty="0">
                    <a:solidFill>
                      <a:srgbClr val="FF0000"/>
                    </a:solidFill>
                  </a:rPr>
                  <a:t> </a:t>
                </a:r>
                <a:r>
                  <a:rPr lang="en-IN" sz="2300" dirty="0"/>
                  <a:t>to Bob.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Darth intercepts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300" dirty="0"/>
                  <a:t> and transmits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300" dirty="0"/>
                  <a:t> to Bob. Darth also calculates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K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=(Y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300" b="1" dirty="0">
                    <a:solidFill>
                      <a:srgbClr val="FF0000"/>
                    </a:solidFill>
                  </a:rPr>
                  <a:t> mod q</a:t>
                </a:r>
                <a:r>
                  <a:rPr lang="en-IN" sz="2300" dirty="0">
                    <a:solidFill>
                      <a:srgbClr val="FF0000"/>
                    </a:solidFill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Bob receives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300" dirty="0"/>
                  <a:t> and calculates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K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 =  (Y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N" sz="2300" b="1" dirty="0">
                    <a:solidFill>
                      <a:srgbClr val="FF0000"/>
                    </a:solidFill>
                  </a:rPr>
                  <a:t> mod q.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Bob transmits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300" dirty="0">
                    <a:solidFill>
                      <a:srgbClr val="FF0000"/>
                    </a:solidFill>
                  </a:rPr>
                  <a:t> </a:t>
                </a:r>
                <a:r>
                  <a:rPr lang="en-IN" sz="2300" dirty="0"/>
                  <a:t>to Alice.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Darth intercepts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300" dirty="0"/>
                  <a:t> and transmits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300" dirty="0">
                    <a:solidFill>
                      <a:srgbClr val="FF0000"/>
                    </a:solidFill>
                  </a:rPr>
                  <a:t> </a:t>
                </a:r>
                <a:r>
                  <a:rPr lang="en-IN" sz="2300" dirty="0"/>
                  <a:t>to Alice. Darth calculates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K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=(Y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300" b="1" dirty="0">
                    <a:solidFill>
                      <a:srgbClr val="FF0000"/>
                    </a:solidFill>
                  </a:rPr>
                  <a:t> mod q.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IN" sz="2300" dirty="0"/>
                  <a:t>Alice receives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300" dirty="0"/>
                  <a:t> and calculates 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K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 = (Y</a:t>
                </a:r>
                <a:r>
                  <a:rPr lang="en-IN" sz="2300" b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300" b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N" sz="2300" b="1" dirty="0">
                    <a:solidFill>
                      <a:srgbClr val="FF0000"/>
                    </a:solidFill>
                  </a:rPr>
                  <a:t> mod q.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587" r="-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5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2389"/>
              </p:ext>
            </p:extLst>
          </p:nvPr>
        </p:nvGraphicFramePr>
        <p:xfrm>
          <a:off x="1775522" y="20814"/>
          <a:ext cx="8640959" cy="6142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96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01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9801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C00000"/>
                          </a:solidFill>
                        </a:rPr>
                        <a:t>Alice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>
                          <a:solidFill>
                            <a:srgbClr val="C00000"/>
                          </a:solidFill>
                        </a:rPr>
                        <a:t>Darth</a:t>
                      </a:r>
                      <a:endParaRPr lang="en-IN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>
                          <a:solidFill>
                            <a:srgbClr val="C00000"/>
                          </a:solidFill>
                        </a:rPr>
                        <a:t>Bob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2479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099556" y="560874"/>
                <a:ext cx="2196244" cy="100811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Private key: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000" i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Public key: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A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= a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 </a:t>
                </a: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56" y="560874"/>
                <a:ext cx="2196244" cy="1008112"/>
              </a:xfrm>
              <a:prstGeom prst="roundRect">
                <a:avLst/>
              </a:prstGeom>
              <a:blipFill>
                <a:blip r:embed="rId2"/>
                <a:stretch>
                  <a:fillRect t="-2469" b="-98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4564791" y="1888517"/>
                <a:ext cx="3018374" cy="136499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</a:rPr>
                  <a:t>Private key: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D1,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X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000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dirty="0">
                    <a:solidFill>
                      <a:schemeClr val="tx1"/>
                    </a:solidFill>
                  </a:rPr>
                  <a:t>Public key: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D1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= a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 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= a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endParaRPr lang="en-IN" sz="2000" b="1" i="1" baseline="-25000" dirty="0">
                  <a:solidFill>
                    <a:srgbClr val="FF0000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791" y="1888517"/>
                <a:ext cx="3018374" cy="1364997"/>
              </a:xfrm>
              <a:prstGeom prst="roundRect">
                <a:avLst/>
              </a:prstGeom>
              <a:blipFill>
                <a:blip r:embed="rId3"/>
                <a:stretch>
                  <a:fillRect b="-55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4997877" y="3678818"/>
                <a:ext cx="2340257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Secret key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K2=(Y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A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877" y="3678818"/>
                <a:ext cx="2340257" cy="828092"/>
              </a:xfrm>
              <a:prstGeom prst="roundRect">
                <a:avLst/>
              </a:prstGeom>
              <a:blipFill>
                <a:blip r:embed="rId4"/>
                <a:stretch>
                  <a:fillRect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979875" y="4830946"/>
                <a:ext cx="2376263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Secret key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K1=(Y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875" y="4830946"/>
                <a:ext cx="2376263" cy="828092"/>
              </a:xfrm>
              <a:prstGeom prst="roundRect">
                <a:avLst/>
              </a:prstGeom>
              <a:blipFill>
                <a:blip r:embed="rId5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7922517" y="559100"/>
                <a:ext cx="2340260" cy="9001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Private key: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B</a:t>
                </a:r>
                <a:r>
                  <a:rPr lang="en-IN" sz="2000" i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Public key: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B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= a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 </a:t>
                </a: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517" y="559100"/>
                <a:ext cx="2340260" cy="900100"/>
              </a:xfrm>
              <a:prstGeom prst="roundRect">
                <a:avLst/>
              </a:prstGeom>
              <a:blipFill>
                <a:blip r:embed="rId6"/>
                <a:stretch>
                  <a:fillRect t="-8219" b="-164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7932204" y="3678818"/>
                <a:ext cx="2340260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Secret key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K1=(Y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D1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204" y="3678818"/>
                <a:ext cx="2340260" cy="828092"/>
              </a:xfrm>
              <a:prstGeom prst="roundRect">
                <a:avLst/>
              </a:prstGeom>
              <a:blipFill>
                <a:blip r:embed="rId7"/>
                <a:stretch>
                  <a:fillRect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1919536" y="3739558"/>
                <a:ext cx="2376264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dirty="0">
                    <a:solidFill>
                      <a:schemeClr val="tx1"/>
                    </a:solidFill>
                  </a:rPr>
                  <a:t>Secret key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K2=(Y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D2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𝑿</m:t>
                        </m:r>
                      </m:e>
                      <m:sub>
                        <m:r>
                          <a:rPr lang="en-IN" sz="2000" b="1" i="1" baseline="30000">
                            <a:solidFill>
                              <a:srgbClr val="FF0000"/>
                            </a:solidFill>
                            <a:latin typeface="Cambria Math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q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536" y="3739558"/>
                <a:ext cx="2376264" cy="828092"/>
              </a:xfrm>
              <a:prstGeom prst="round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3197678" y="1554582"/>
            <a:ext cx="0" cy="2184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7678" y="4567650"/>
            <a:ext cx="0" cy="1415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75238" y="512677"/>
            <a:ext cx="682" cy="1348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16080" y="512677"/>
            <a:ext cx="0" cy="1348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5920" y="3243616"/>
            <a:ext cx="0" cy="435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16080" y="3243616"/>
            <a:ext cx="0" cy="435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089061" y="4530156"/>
            <a:ext cx="0" cy="14911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5238" y="4506910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816080" y="4506910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75238" y="5659038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16080" y="5659038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197678" y="1698598"/>
            <a:ext cx="2177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197678" y="3390786"/>
            <a:ext cx="2177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816081" y="3390786"/>
            <a:ext cx="2279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816081" y="1677338"/>
            <a:ext cx="22795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11824" y="1329266"/>
            <a:ext cx="452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FF0000"/>
                </a:solidFill>
              </a:rPr>
              <a:t>Y</a:t>
            </a:r>
            <a:r>
              <a:rPr lang="en-IN" sz="2000" b="1" i="1" baseline="-25000" dirty="0">
                <a:solidFill>
                  <a:srgbClr val="FF0000"/>
                </a:solidFill>
              </a:rPr>
              <a:t>A</a:t>
            </a:r>
            <a:endParaRPr lang="en-IN" dirty="0"/>
          </a:p>
        </p:txBody>
      </p:sp>
      <p:sp>
        <p:nvSpPr>
          <p:cNvPr id="50" name="TextBox 49"/>
          <p:cNvSpPr txBox="1"/>
          <p:nvPr/>
        </p:nvSpPr>
        <p:spPr>
          <a:xfrm>
            <a:off x="7392144" y="1283504"/>
            <a:ext cx="447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FF0000"/>
                </a:solidFill>
              </a:rPr>
              <a:t>Y</a:t>
            </a:r>
            <a:r>
              <a:rPr lang="en-IN" sz="2000" b="1" i="1" baseline="-25000" dirty="0">
                <a:solidFill>
                  <a:srgbClr val="FF0000"/>
                </a:solidFill>
              </a:rPr>
              <a:t>B</a:t>
            </a:r>
            <a:endParaRPr lang="en-IN" dirty="0"/>
          </a:p>
        </p:txBody>
      </p:sp>
      <p:sp>
        <p:nvSpPr>
          <p:cNvPr id="51" name="TextBox 50"/>
          <p:cNvSpPr txBox="1"/>
          <p:nvPr/>
        </p:nvSpPr>
        <p:spPr>
          <a:xfrm>
            <a:off x="3791744" y="2994742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FF0000"/>
                </a:solidFill>
              </a:rPr>
              <a:t>Y</a:t>
            </a:r>
            <a:r>
              <a:rPr lang="en-IN" sz="2000" b="1" i="1" baseline="-25000" dirty="0">
                <a:solidFill>
                  <a:srgbClr val="FF0000"/>
                </a:solidFill>
              </a:rPr>
              <a:t>D2</a:t>
            </a:r>
            <a:endParaRPr lang="en-IN" dirty="0"/>
          </a:p>
        </p:txBody>
      </p:sp>
      <p:sp>
        <p:nvSpPr>
          <p:cNvPr id="52" name="TextBox 51"/>
          <p:cNvSpPr txBox="1"/>
          <p:nvPr/>
        </p:nvSpPr>
        <p:spPr>
          <a:xfrm>
            <a:off x="8040216" y="2992886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FF0000"/>
                </a:solidFill>
              </a:rPr>
              <a:t>Y</a:t>
            </a:r>
            <a:r>
              <a:rPr lang="en-IN" sz="2000" b="1" i="1" baseline="-25000" dirty="0">
                <a:solidFill>
                  <a:srgbClr val="FF0000"/>
                </a:solidFill>
              </a:rPr>
              <a:t>D1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3281348" y="5709446"/>
            <a:ext cx="1983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Alice and Darth 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share Key K2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93401" y="5709446"/>
            <a:ext cx="1871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rgbClr val="C00000"/>
                </a:solidFill>
              </a:rPr>
              <a:t>Darth and Bob </a:t>
            </a:r>
          </a:p>
          <a:p>
            <a:pPr algn="ctr"/>
            <a:r>
              <a:rPr lang="en-IN" sz="2000" dirty="0">
                <a:solidFill>
                  <a:srgbClr val="C00000"/>
                </a:solidFill>
              </a:rPr>
              <a:t>share Key K1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9089061" y="1448781"/>
            <a:ext cx="0" cy="21952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8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49" grpId="0"/>
      <p:bldP spid="50" grpId="0"/>
      <p:bldP spid="51" grpId="0"/>
      <p:bldP spid="52" grpId="0"/>
      <p:bldP spid="58" grpId="0"/>
      <p:bldP spid="6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1" y="20814"/>
          <a:ext cx="9143999" cy="63965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5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833"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Alice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b="1" dirty="0"/>
                        <a:t>Darth</a:t>
                      </a:r>
                      <a:endParaRPr lang="en-IN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Bob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17685"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1684965" y="836712"/>
                <a:ext cx="2661267" cy="73227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b="1" i="1" dirty="0">
                    <a:solidFill>
                      <a:srgbClr val="C0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IN" sz="2000" b="1" i="1" dirty="0">
                    <a:solidFill>
                      <a:srgbClr val="C00000"/>
                    </a:solidFill>
                  </a:rPr>
                  <a:t> = 10</a:t>
                </a:r>
              </a:p>
              <a:p>
                <a:pPr algn="ctr"/>
                <a:r>
                  <a:rPr lang="en-IN" sz="2000" b="1" i="1" dirty="0">
                    <a:solidFill>
                      <a:schemeClr val="tx1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chemeClr val="tx1"/>
                    </a:solidFill>
                  </a:rPr>
                  <a:t>A 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= 3</a:t>
                </a:r>
                <a:r>
                  <a:rPr lang="en-IN" sz="2000" b="1" i="1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chemeClr val="tx1"/>
                        </a:solidFill>
                        <a:latin typeface="Cambria Math"/>
                      </a:rPr>
                      <m:t>𝟏𝟎</m:t>
                    </m:r>
                  </m:oMath>
                </a14:m>
                <a:r>
                  <a:rPr lang="en-IN" sz="20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mod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 19 = 16</a:t>
                </a:r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965" y="836712"/>
                <a:ext cx="2661267" cy="732274"/>
              </a:xfrm>
              <a:prstGeom prst="roundRect">
                <a:avLst/>
              </a:prstGeom>
              <a:blipFill>
                <a:blip r:embed="rId2"/>
                <a:stretch>
                  <a:fillRect t="-1695" b="-1355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4747081" y="1878619"/>
                <a:ext cx="2609059" cy="136499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b="1" i="1" dirty="0">
                    <a:solidFill>
                      <a:srgbClr val="C0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C00000"/>
                    </a:solidFill>
                  </a:rPr>
                  <a:t>D1 </a:t>
                </a:r>
                <a:r>
                  <a:rPr lang="en-IN" sz="2000" b="1" i="1" dirty="0">
                    <a:solidFill>
                      <a:srgbClr val="C00000"/>
                    </a:solidFill>
                  </a:rPr>
                  <a:t>= 2</a:t>
                </a:r>
              </a:p>
              <a:p>
                <a:pPr algn="ctr"/>
                <a:r>
                  <a:rPr lang="en-IN" sz="2000" b="1" i="1" dirty="0">
                    <a:solidFill>
                      <a:srgbClr val="C0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C00000"/>
                    </a:solidFill>
                  </a:rPr>
                  <a:t>D2</a:t>
                </a:r>
                <a:r>
                  <a:rPr lang="en-IN" sz="2000" b="1" i="1" dirty="0">
                    <a:solidFill>
                      <a:srgbClr val="C00000"/>
                    </a:solidFill>
                  </a:rPr>
                  <a:t> = 7</a:t>
                </a:r>
              </a:p>
              <a:p>
                <a:pPr algn="ctr"/>
                <a:r>
                  <a:rPr lang="en-IN" sz="2000" b="1" i="1" dirty="0">
                    <a:solidFill>
                      <a:schemeClr val="tx1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chemeClr val="tx1"/>
                    </a:solidFill>
                  </a:rPr>
                  <a:t>D1 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= 3</a:t>
                </a:r>
                <a:r>
                  <a:rPr lang="en-IN" sz="2000" b="1" i="1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chemeClr val="tx1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IN" sz="20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mod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 19 = 9</a:t>
                </a:r>
                <a:endParaRPr lang="en-IN" sz="2000" b="1" i="1" baseline="-25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b="1" i="1" dirty="0">
                    <a:solidFill>
                      <a:schemeClr val="tx1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chemeClr val="tx1"/>
                    </a:solidFill>
                  </a:rPr>
                  <a:t>D2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 = 3</a:t>
                </a:r>
                <a:r>
                  <a:rPr lang="en-IN" sz="2000" b="1" i="1" baseline="30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chemeClr val="tx1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en-IN" sz="20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mod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 19 = 2</a:t>
                </a:r>
                <a:endParaRPr lang="en-IN" sz="2000" b="1" i="1" baseline="-25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081" y="1878619"/>
                <a:ext cx="2609059" cy="1364997"/>
              </a:xfrm>
              <a:prstGeom prst="roundRect">
                <a:avLst/>
              </a:prstGeom>
              <a:blipFill>
                <a:blip r:embed="rId3"/>
                <a:stretch>
                  <a:fillRect b="-64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4901244" y="3678818"/>
                <a:ext cx="2310880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K2 = (16)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rgbClr val="FF0000"/>
                        </a:solidFill>
                        <a:latin typeface="Cambria Math"/>
                      </a:rPr>
                      <m:t>𝟕</m:t>
                    </m:r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19 k2 = 17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244" y="3678818"/>
                <a:ext cx="2310880" cy="828092"/>
              </a:xfrm>
              <a:prstGeom prst="roundRect">
                <a:avLst/>
              </a:prstGeom>
              <a:blipFill>
                <a:blip r:embed="rId4"/>
                <a:stretch>
                  <a:fillRect b="-441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901244" y="4830946"/>
                <a:ext cx="2310880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  <a:latin typeface="+mj-lt"/>
                  </a:rPr>
                  <a:t>K1 = (10)</a:t>
                </a:r>
                <a:r>
                  <a:rPr lang="en-IN" sz="2000" b="1" i="1" baseline="30000" dirty="0">
                    <a:solidFill>
                      <a:srgbClr val="FF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rgbClr val="FF0000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  <a:latin typeface="+mj-lt"/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  <a:latin typeface="+mj-lt"/>
                  </a:rPr>
                  <a:t> 19 k1 = 5</a:t>
                </a:r>
                <a:r>
                  <a:rPr lang="en-IN" sz="2000" b="1" i="1" baseline="-25000" dirty="0">
                    <a:solidFill>
                      <a:srgbClr val="FF0000"/>
                    </a:solidFill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244" y="4830946"/>
                <a:ext cx="2310880" cy="828092"/>
              </a:xfrm>
              <a:prstGeom prst="roundRect">
                <a:avLst/>
              </a:prstGeom>
              <a:blipFill>
                <a:blip r:embed="rId5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8050200" y="835710"/>
                <a:ext cx="2756916" cy="6640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IN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IN" sz="2000" b="1" i="1" dirty="0">
                    <a:solidFill>
                      <a:srgbClr val="C00000"/>
                    </a:solidFill>
                  </a:rPr>
                  <a:t>X</a:t>
                </a:r>
                <a:r>
                  <a:rPr lang="en-IN" sz="2000" b="1" i="1" baseline="-25000" dirty="0">
                    <a:solidFill>
                      <a:srgbClr val="C00000"/>
                    </a:solidFill>
                  </a:rPr>
                  <a:t>B </a:t>
                </a:r>
                <a:r>
                  <a:rPr lang="en-IN" sz="2000" b="1" i="1" dirty="0">
                    <a:solidFill>
                      <a:srgbClr val="C00000"/>
                    </a:solidFill>
                  </a:rPr>
                  <a:t>= 11</a:t>
                </a:r>
              </a:p>
              <a:p>
                <a:pPr algn="ctr"/>
                <a:r>
                  <a:rPr lang="en-IN" sz="2000" b="1" i="1" dirty="0">
                    <a:solidFill>
                      <a:schemeClr val="tx1"/>
                    </a:solidFill>
                  </a:rPr>
                  <a:t>Y</a:t>
                </a:r>
                <a:r>
                  <a:rPr lang="en-IN" sz="2000" b="1" i="1" baseline="-25000" dirty="0">
                    <a:solidFill>
                      <a:schemeClr val="tx1"/>
                    </a:solidFill>
                  </a:rPr>
                  <a:t>B 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= 3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chemeClr val="tx1"/>
                        </a:solidFill>
                        <a:latin typeface="Cambria Math"/>
                      </a:rPr>
                      <m:t>𝟏𝟏</m:t>
                    </m:r>
                  </m:oMath>
                </a14:m>
                <a:r>
                  <a:rPr lang="en-IN" sz="2000" b="1" i="1" dirty="0">
                    <a:solidFill>
                      <a:schemeClr val="tx1"/>
                    </a:solidFill>
                  </a:rPr>
                  <a:t>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mod</a:t>
                </a:r>
                <a:r>
                  <a:rPr lang="en-IN" sz="2000" b="1" i="1" dirty="0">
                    <a:solidFill>
                      <a:schemeClr val="tx1"/>
                    </a:solidFill>
                  </a:rPr>
                  <a:t> 19 = 10</a:t>
                </a:r>
                <a:r>
                  <a:rPr lang="en-IN" sz="2000" b="1" i="1" baseline="-25000" dirty="0">
                    <a:solidFill>
                      <a:schemeClr val="tx1"/>
                    </a:solidFill>
                  </a:rPr>
                  <a:t>  </a:t>
                </a:r>
              </a:p>
              <a:p>
                <a:pPr algn="ctr"/>
                <a:endParaRPr lang="en-I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200" y="835710"/>
                <a:ext cx="2756916" cy="664041"/>
              </a:xfrm>
              <a:prstGeom prst="roundRect">
                <a:avLst/>
              </a:prstGeom>
              <a:blipFill>
                <a:blip r:embed="rId6"/>
                <a:stretch>
                  <a:fillRect t="-7407" b="-185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8056154" y="3681581"/>
                <a:ext cx="2750956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K1 = (9)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rgbClr val="FF0000"/>
                        </a:solidFill>
                        <a:latin typeface="Cambria Math"/>
                      </a:rPr>
                      <m:t>𝟏𝟏</m:t>
                    </m:r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19</a:t>
                </a:r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k1 = 5</a:t>
                </a: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154" y="3681581"/>
                <a:ext cx="2750956" cy="828092"/>
              </a:xfrm>
              <a:prstGeom prst="roundRect">
                <a:avLst/>
              </a:prstGeom>
              <a:blipFill>
                <a:blip r:embed="rId7"/>
                <a:stretch>
                  <a:fillRect b="-44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/>
              <p:cNvSpPr/>
              <p:nvPr/>
            </p:nvSpPr>
            <p:spPr>
              <a:xfrm>
                <a:off x="1686741" y="3739558"/>
                <a:ext cx="2609059" cy="82809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i="1" dirty="0">
                    <a:solidFill>
                      <a:srgbClr val="FF0000"/>
                    </a:solidFill>
                  </a:rPr>
                  <a:t>K2 = (2)</a:t>
                </a:r>
                <a:r>
                  <a:rPr lang="en-IN" sz="2000" b="1" i="1" baseline="30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1" i="1" baseline="30000">
                        <a:solidFill>
                          <a:srgbClr val="FF0000"/>
                        </a:solidFill>
                        <a:latin typeface="Cambria Math"/>
                      </a:rPr>
                      <m:t>𝟏𝟎</m:t>
                    </m:r>
                  </m:oMath>
                </a14:m>
                <a:r>
                  <a:rPr lang="en-IN" sz="2000" b="1" i="1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dirty="0">
                    <a:solidFill>
                      <a:srgbClr val="FF0000"/>
                    </a:solidFill>
                  </a:rPr>
                  <a:t>mod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19</a:t>
                </a:r>
              </a:p>
              <a:p>
                <a:pPr algn="ctr"/>
                <a:r>
                  <a:rPr lang="en-IN" sz="2000" b="1" i="1" baseline="-25000" dirty="0">
                    <a:solidFill>
                      <a:srgbClr val="FF0000"/>
                    </a:solidFill>
                  </a:rPr>
                  <a:t> </a:t>
                </a:r>
                <a:r>
                  <a:rPr lang="en-IN" sz="2000" b="1" i="1" dirty="0">
                    <a:solidFill>
                      <a:srgbClr val="FF0000"/>
                    </a:solidFill>
                  </a:rPr>
                  <a:t> k2 = 17</a:t>
                </a:r>
                <a:endParaRPr lang="en-IN" sz="2000" b="1" i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ounded 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741" y="3739558"/>
                <a:ext cx="2609059" cy="828092"/>
              </a:xfrm>
              <a:prstGeom prst="roundRect">
                <a:avLst/>
              </a:prstGeom>
              <a:blipFill>
                <a:blip r:embed="rId8"/>
                <a:stretch>
                  <a:fillRect b="-597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3197678" y="1568060"/>
            <a:ext cx="0" cy="217149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97678" y="4567650"/>
            <a:ext cx="0" cy="14154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75238" y="512677"/>
            <a:ext cx="682" cy="1348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816080" y="512677"/>
            <a:ext cx="0" cy="134893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75920" y="3243616"/>
            <a:ext cx="0" cy="435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16080" y="3243616"/>
            <a:ext cx="0" cy="4352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270312" y="4523008"/>
            <a:ext cx="0" cy="14982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375238" y="4506910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816080" y="4506910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75238" y="5659038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16080" y="5659038"/>
            <a:ext cx="0" cy="32403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197678" y="1698598"/>
            <a:ext cx="2177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197678" y="3390786"/>
            <a:ext cx="21775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816081" y="3390786"/>
            <a:ext cx="24235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803864" y="1692322"/>
            <a:ext cx="2442487" cy="627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63902" y="1298488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/>
              <a:t>Y</a:t>
            </a:r>
            <a:r>
              <a:rPr lang="en-IN" sz="2000" b="1" i="1" baseline="-25000" dirty="0"/>
              <a:t>B</a:t>
            </a:r>
            <a:r>
              <a:rPr lang="en-IN" sz="2000" b="1" i="1" dirty="0"/>
              <a:t> = 10</a:t>
            </a:r>
            <a:endParaRPr lang="en-IN" dirty="0"/>
          </a:p>
        </p:txBody>
      </p:sp>
      <p:sp>
        <p:nvSpPr>
          <p:cNvPr id="58" name="TextBox 57"/>
          <p:cNvSpPr txBox="1"/>
          <p:nvPr/>
        </p:nvSpPr>
        <p:spPr>
          <a:xfrm>
            <a:off x="3148300" y="5709446"/>
            <a:ext cx="22493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Alice and Darth </a:t>
            </a:r>
          </a:p>
          <a:p>
            <a:pPr algn="ctr"/>
            <a:r>
              <a:rPr lang="en-IN" sz="2000" dirty="0"/>
              <a:t>share Key </a:t>
            </a:r>
            <a:r>
              <a:rPr lang="en-IN" sz="2000" b="1" dirty="0">
                <a:solidFill>
                  <a:srgbClr val="C00000"/>
                </a:solidFill>
              </a:rPr>
              <a:t>K2 = 17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93081" y="5709446"/>
            <a:ext cx="2101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/>
              <a:t>Darth and Bob </a:t>
            </a:r>
          </a:p>
          <a:p>
            <a:pPr algn="ctr"/>
            <a:r>
              <a:rPr lang="en-IN" sz="2000" dirty="0"/>
              <a:t>share Key </a:t>
            </a:r>
            <a:r>
              <a:rPr lang="en-IN" sz="2000" b="1" dirty="0">
                <a:solidFill>
                  <a:srgbClr val="C00000"/>
                </a:solidFill>
              </a:rPr>
              <a:t>K1 = 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927490" y="274117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C00000"/>
                </a:solidFill>
              </a:rPr>
              <a:t>q</a:t>
            </a:r>
            <a:r>
              <a:rPr lang="en-IN" sz="2000" b="1" i="1" baseline="-25000" dirty="0">
                <a:solidFill>
                  <a:srgbClr val="C00000"/>
                </a:solidFill>
              </a:rPr>
              <a:t> </a:t>
            </a:r>
            <a:r>
              <a:rPr lang="en-IN" sz="2000" b="1" dirty="0">
                <a:solidFill>
                  <a:srgbClr val="C00000"/>
                </a:solidFill>
              </a:rPr>
              <a:t> = 19 and </a:t>
            </a:r>
            <a:r>
              <a:rPr lang="en-IN" sz="2000" b="1" i="1" dirty="0">
                <a:solidFill>
                  <a:srgbClr val="C00000"/>
                </a:solidFill>
              </a:rPr>
              <a:t>a </a:t>
            </a:r>
            <a:r>
              <a:rPr lang="en-IN" sz="2000" b="1" dirty="0">
                <a:solidFill>
                  <a:srgbClr val="C00000"/>
                </a:solidFill>
              </a:rPr>
              <a:t>= 3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00627" y="258891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i="1" dirty="0">
                <a:solidFill>
                  <a:srgbClr val="C00000"/>
                </a:solidFill>
              </a:rPr>
              <a:t>q</a:t>
            </a:r>
            <a:r>
              <a:rPr lang="en-IN" sz="2000" b="1" i="1" baseline="-25000" dirty="0">
                <a:solidFill>
                  <a:srgbClr val="C00000"/>
                </a:solidFill>
              </a:rPr>
              <a:t> </a:t>
            </a:r>
            <a:r>
              <a:rPr lang="en-IN" sz="2000" b="1" dirty="0">
                <a:solidFill>
                  <a:srgbClr val="C00000"/>
                </a:solidFill>
              </a:rPr>
              <a:t> = 19 and </a:t>
            </a:r>
            <a:r>
              <a:rPr lang="en-IN" sz="2000" b="1" i="1" dirty="0">
                <a:solidFill>
                  <a:srgbClr val="C00000"/>
                </a:solidFill>
              </a:rPr>
              <a:t>a </a:t>
            </a:r>
            <a:r>
              <a:rPr lang="en-IN" sz="2000" b="1" dirty="0">
                <a:solidFill>
                  <a:srgbClr val="C00000"/>
                </a:solidFill>
              </a:rPr>
              <a:t>= 3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46914" y="1300698"/>
            <a:ext cx="1050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Y</a:t>
            </a:r>
            <a:r>
              <a:rPr lang="en-IN" sz="2000" b="1" i="1" baseline="-25000" dirty="0"/>
              <a:t>A</a:t>
            </a:r>
            <a:r>
              <a:rPr lang="en-IN" sz="2000" b="1" i="1" dirty="0"/>
              <a:t> = 16</a:t>
            </a:r>
            <a:endParaRPr lang="en-IN" dirty="0"/>
          </a:p>
        </p:txBody>
      </p:sp>
      <p:sp>
        <p:nvSpPr>
          <p:cNvPr id="42" name="TextBox 41"/>
          <p:cNvSpPr txBox="1"/>
          <p:nvPr/>
        </p:nvSpPr>
        <p:spPr>
          <a:xfrm>
            <a:off x="7798427" y="2992886"/>
            <a:ext cx="9978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Y</a:t>
            </a:r>
            <a:r>
              <a:rPr lang="en-IN" sz="2000" b="1" i="1" baseline="-25000" dirty="0"/>
              <a:t>D1</a:t>
            </a:r>
            <a:r>
              <a:rPr lang="en-IN" sz="2000" b="1" i="1" dirty="0"/>
              <a:t> = 9</a:t>
            </a:r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3719737" y="2992886"/>
            <a:ext cx="97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i="1" dirty="0"/>
              <a:t>Y</a:t>
            </a:r>
            <a:r>
              <a:rPr lang="en-IN" sz="2000" b="1" i="1" baseline="-25000" dirty="0"/>
              <a:t>D2</a:t>
            </a:r>
            <a:r>
              <a:rPr lang="en-IN" sz="2000" b="1" i="1" dirty="0"/>
              <a:t> = 2</a:t>
            </a:r>
            <a:endParaRPr lang="en-IN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263829" y="1493842"/>
            <a:ext cx="0" cy="21849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50" grpId="0"/>
      <p:bldP spid="58" grpId="0"/>
      <p:bldP spid="60" grpId="0"/>
      <p:bldP spid="34" grpId="0"/>
      <p:bldP spid="38" grpId="0"/>
      <p:bldP spid="40" grpId="0"/>
      <p:bldP spid="42" grpId="0"/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Hash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180" y="863444"/>
            <a:ext cx="8474374" cy="5590565"/>
          </a:xfrm>
        </p:spPr>
        <p:txBody>
          <a:bodyPr>
            <a:normAutofit/>
          </a:bodyPr>
          <a:lstStyle/>
          <a:p>
            <a:r>
              <a:rPr lang="en-IN" dirty="0"/>
              <a:t>A hash function </a:t>
            </a:r>
            <a:r>
              <a:rPr lang="en-IN" b="1" dirty="0">
                <a:solidFill>
                  <a:srgbClr val="C00000"/>
                </a:solidFill>
              </a:rPr>
              <a:t>H</a:t>
            </a:r>
            <a:r>
              <a:rPr lang="en-IN" dirty="0"/>
              <a:t> accepts a </a:t>
            </a:r>
            <a:r>
              <a:rPr lang="en-IN" dirty="0">
                <a:solidFill>
                  <a:srgbClr val="C00000"/>
                </a:solidFill>
              </a:rPr>
              <a:t>variable-length block </a:t>
            </a:r>
            <a:r>
              <a:rPr lang="en-IN" dirty="0"/>
              <a:t>of data </a:t>
            </a:r>
            <a:r>
              <a:rPr lang="en-IN" b="1" dirty="0">
                <a:solidFill>
                  <a:srgbClr val="C00000"/>
                </a:solidFill>
              </a:rPr>
              <a:t>M</a:t>
            </a:r>
            <a:r>
              <a:rPr lang="en-IN" dirty="0"/>
              <a:t> as input and produces a </a:t>
            </a:r>
            <a:r>
              <a:rPr lang="en-IN" dirty="0">
                <a:solidFill>
                  <a:srgbClr val="C00000"/>
                </a:solidFill>
              </a:rPr>
              <a:t>fixed-size hash </a:t>
            </a:r>
            <a:r>
              <a:rPr lang="en-IN" dirty="0"/>
              <a:t>value </a:t>
            </a:r>
            <a:r>
              <a:rPr lang="en-IN" b="1" dirty="0">
                <a:solidFill>
                  <a:srgbClr val="C00000"/>
                </a:solidFill>
              </a:rPr>
              <a:t>h = H(M)</a:t>
            </a:r>
            <a:r>
              <a:rPr lang="en-IN" dirty="0">
                <a:solidFill>
                  <a:srgbClr val="C00000"/>
                </a:solidFill>
              </a:rPr>
              <a:t>. </a:t>
            </a:r>
          </a:p>
          <a:p>
            <a:r>
              <a:rPr lang="en-IN" dirty="0"/>
              <a:t>A “</a:t>
            </a:r>
            <a:r>
              <a:rPr lang="en-IN" dirty="0">
                <a:solidFill>
                  <a:srgbClr val="C00000"/>
                </a:solidFill>
              </a:rPr>
              <a:t>good</a:t>
            </a:r>
            <a:r>
              <a:rPr lang="en-IN" dirty="0"/>
              <a:t>” hash function has the property that the results of applying a change to any bit or bits in M results, with high probability, in a change to the hash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554" y="863445"/>
            <a:ext cx="3455266" cy="39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6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Input-Output behaviour of hash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692F8-F0B2-847E-C39F-6D8854B4F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75520" y="1761522"/>
            <a:ext cx="4608512" cy="9144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Alice was beginning to get very tired of sitting by her sister on the bank, and have nothing to do.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75520" y="3201682"/>
            <a:ext cx="4608512" cy="576064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I am not a crook</a:t>
            </a:r>
          </a:p>
        </p:txBody>
      </p:sp>
      <p:sp>
        <p:nvSpPr>
          <p:cNvPr id="6" name="Rectangle 5"/>
          <p:cNvSpPr/>
          <p:nvPr/>
        </p:nvSpPr>
        <p:spPr>
          <a:xfrm>
            <a:off x="1775520" y="4281802"/>
            <a:ext cx="4608512" cy="612068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I am not a cook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537919" y="4221088"/>
            <a:ext cx="569677" cy="684076"/>
            <a:chOff x="7437511" y="2766120"/>
            <a:chExt cx="569677" cy="68407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6" name="Trapezoid 15"/>
            <p:cNvSpPr/>
            <p:nvPr/>
          </p:nvSpPr>
          <p:spPr>
            <a:xfrm rot="5400000">
              <a:off x="7380312" y="2823319"/>
              <a:ext cx="684076" cy="569677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49065" y="2877324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H</a:t>
              </a:r>
              <a:endParaRPr lang="en-IN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537918" y="3145907"/>
            <a:ext cx="569677" cy="684076"/>
            <a:chOff x="7437511" y="2766120"/>
            <a:chExt cx="569677" cy="68407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Trapezoid 19"/>
            <p:cNvSpPr/>
            <p:nvPr/>
          </p:nvSpPr>
          <p:spPr>
            <a:xfrm rot="5400000">
              <a:off x="7380312" y="2823319"/>
              <a:ext cx="684076" cy="569677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49065" y="2877324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H</a:t>
              </a:r>
              <a:endParaRPr lang="en-IN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536161" y="1876684"/>
            <a:ext cx="569677" cy="684076"/>
            <a:chOff x="7437511" y="2766120"/>
            <a:chExt cx="569677" cy="684076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3" name="Trapezoid 22"/>
            <p:cNvSpPr/>
            <p:nvPr/>
          </p:nvSpPr>
          <p:spPr>
            <a:xfrm rot="5400000">
              <a:off x="7380312" y="2823319"/>
              <a:ext cx="684076" cy="569677"/>
            </a:xfrm>
            <a:prstGeom prst="trapezoid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549065" y="2877324"/>
              <a:ext cx="4042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400" dirty="0"/>
                <a:t>H</a:t>
              </a:r>
              <a:endParaRPr lang="en-IN" dirty="0"/>
            </a:p>
          </p:txBody>
        </p:sp>
      </p:grpSp>
      <p:cxnSp>
        <p:nvCxnSpPr>
          <p:cNvPr id="26" name="Straight Arrow Connector 25"/>
          <p:cNvCxnSpPr>
            <a:cxnSpLocks/>
            <a:stCxn id="4" idx="3"/>
            <a:endCxn id="23" idx="2"/>
          </p:cNvCxnSpPr>
          <p:nvPr/>
        </p:nvCxnSpPr>
        <p:spPr>
          <a:xfrm>
            <a:off x="6384033" y="2218722"/>
            <a:ext cx="1152129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85790" y="3489714"/>
            <a:ext cx="1152129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384032" y="4584555"/>
            <a:ext cx="1152129" cy="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940316" y="1987888"/>
            <a:ext cx="1489966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DFDC349A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940316" y="3251100"/>
            <a:ext cx="1489966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FB93E283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935108" y="4364662"/>
            <a:ext cx="1495174" cy="45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A3F4439B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3" idx="0"/>
            <a:endCxn id="29" idx="1"/>
          </p:cNvCxnSpPr>
          <p:nvPr/>
        </p:nvCxnSpPr>
        <p:spPr>
          <a:xfrm flipV="1">
            <a:off x="8105838" y="2216488"/>
            <a:ext cx="834478" cy="2234"/>
          </a:xfrm>
          <a:prstGeom prst="straightConnector1">
            <a:avLst/>
          </a:prstGeom>
          <a:ln w="952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100630" y="4563125"/>
            <a:ext cx="834478" cy="2234"/>
          </a:xfrm>
          <a:prstGeom prst="straightConnector1">
            <a:avLst/>
          </a:prstGeom>
          <a:ln w="952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8105838" y="3489714"/>
            <a:ext cx="834478" cy="2234"/>
          </a:xfrm>
          <a:prstGeom prst="straightConnector1">
            <a:avLst/>
          </a:prstGeom>
          <a:ln w="9525"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64062" y="1298587"/>
            <a:ext cx="12314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Message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921510" y="1064930"/>
            <a:ext cx="150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Message digest</a:t>
            </a:r>
          </a:p>
        </p:txBody>
      </p:sp>
    </p:spTree>
    <p:extLst>
      <p:ext uri="{BB962C8B-B14F-4D97-AF65-F5344CB8AC3E}">
        <p14:creationId xmlns:p14="http://schemas.microsoft.com/office/powerpoint/2010/main" val="1549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29" grpId="0" animBg="1"/>
      <p:bldP spid="30" grpId="0" animBg="1"/>
      <p:bldP spid="31" grpId="0" animBg="1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Symmetric Key Encryption example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397FA3-CD08-3E45-1E01-B7812578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Safe with a strong lock, only Alice and Bob have a copy of the key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Alice encrypts</a:t>
            </a:r>
            <a:r>
              <a:rPr lang="en-US" dirty="0"/>
              <a:t>: locks message in the safe with her key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Bob decrypts</a:t>
            </a:r>
            <a:r>
              <a:rPr lang="en-US" dirty="0"/>
              <a:t>: uses his copy of the key to open the safe</a:t>
            </a:r>
          </a:p>
          <a:p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DC3EE1A-5EF2-48F3-FD9C-D0094916B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313226"/>
            <a:ext cx="8640960" cy="26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27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Applications of Cryptographic 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IN" dirty="0"/>
              <a:t>Message authentication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Digital Signature</a:t>
            </a:r>
          </a:p>
          <a:p>
            <a:pPr marL="457200" indent="-457200">
              <a:buFont typeface="+mj-lt"/>
              <a:buAutoNum type="arabicPeriod"/>
            </a:pPr>
            <a:r>
              <a:rPr lang="en-IN" dirty="0"/>
              <a:t>One-way password file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62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Message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Message authentication </a:t>
            </a:r>
            <a:r>
              <a:rPr lang="en-IN" dirty="0"/>
              <a:t>is a mechanism or service used to </a:t>
            </a:r>
            <a:r>
              <a:rPr lang="en-IN" dirty="0">
                <a:solidFill>
                  <a:srgbClr val="C00000"/>
                </a:solidFill>
              </a:rPr>
              <a:t>verify</a:t>
            </a:r>
            <a:r>
              <a:rPr lang="en-IN" dirty="0"/>
              <a:t> the </a:t>
            </a:r>
            <a:r>
              <a:rPr lang="en-IN" dirty="0">
                <a:solidFill>
                  <a:srgbClr val="C00000"/>
                </a:solidFill>
              </a:rPr>
              <a:t>integrity of a message. </a:t>
            </a:r>
          </a:p>
          <a:p>
            <a:r>
              <a:rPr lang="en-IN" dirty="0"/>
              <a:t>Message authentication assures that data received are exactly as sent (i.e., contain no modification, insertion, deletion, or replay). </a:t>
            </a:r>
          </a:p>
          <a:p>
            <a:r>
              <a:rPr lang="en-IN" dirty="0"/>
              <a:t>When a hash function is used to provide message authentication, the </a:t>
            </a:r>
            <a:r>
              <a:rPr lang="en-IN" dirty="0">
                <a:solidFill>
                  <a:srgbClr val="C00000"/>
                </a:solidFill>
              </a:rPr>
              <a:t>hash function value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is often referred to as a </a:t>
            </a:r>
            <a:r>
              <a:rPr lang="en-IN" dirty="0">
                <a:solidFill>
                  <a:srgbClr val="C00000"/>
                </a:solidFill>
              </a:rPr>
              <a:t>message digest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006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Message authentication method - 1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IN" dirty="0"/>
              <a:t>Only A and B </a:t>
            </a:r>
            <a:r>
              <a:rPr lang="en-IN" dirty="0">
                <a:solidFill>
                  <a:srgbClr val="C00000"/>
                </a:solidFill>
              </a:rPr>
              <a:t>share the secret key</a:t>
            </a:r>
            <a:r>
              <a:rPr lang="en-IN" dirty="0"/>
              <a:t>, the message must have come from A and has </a:t>
            </a:r>
            <a:r>
              <a:rPr lang="en-IN" dirty="0">
                <a:solidFill>
                  <a:srgbClr val="C00000"/>
                </a:solidFill>
              </a:rPr>
              <a:t>not been altered</a:t>
            </a:r>
            <a:r>
              <a:rPr lang="en-IN" dirty="0"/>
              <a:t>. </a:t>
            </a:r>
          </a:p>
          <a:p>
            <a:r>
              <a:rPr lang="en-IN" dirty="0"/>
              <a:t>The </a:t>
            </a:r>
            <a:r>
              <a:rPr lang="en-IN" dirty="0">
                <a:solidFill>
                  <a:srgbClr val="C00000"/>
                </a:solidFill>
              </a:rPr>
              <a:t>hash code </a:t>
            </a:r>
            <a:r>
              <a:rPr lang="en-IN" dirty="0"/>
              <a:t>provides the structure required to </a:t>
            </a:r>
            <a:r>
              <a:rPr lang="en-IN" dirty="0">
                <a:solidFill>
                  <a:srgbClr val="C00000"/>
                </a:solidFill>
              </a:rPr>
              <a:t>achieve authentication</a:t>
            </a:r>
            <a:r>
              <a:rPr lang="en-IN" dirty="0"/>
              <a:t>. </a:t>
            </a:r>
          </a:p>
          <a:p>
            <a:r>
              <a:rPr lang="en-IN" dirty="0"/>
              <a:t>Because encryption is applied to the entire message </a:t>
            </a:r>
            <a:r>
              <a:rPr lang="en-IN" dirty="0">
                <a:solidFill>
                  <a:srgbClr val="C00000"/>
                </a:solidFill>
              </a:rPr>
              <a:t>plus</a:t>
            </a:r>
            <a:r>
              <a:rPr lang="en-IN" dirty="0"/>
              <a:t> hash code, </a:t>
            </a:r>
            <a:r>
              <a:rPr lang="en-IN" dirty="0">
                <a:solidFill>
                  <a:srgbClr val="C00000"/>
                </a:solidFill>
              </a:rPr>
              <a:t>confidentiality</a:t>
            </a:r>
            <a:r>
              <a:rPr lang="en-IN" dirty="0"/>
              <a:t> is also provided.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699956" y="3540066"/>
            <a:ext cx="576064" cy="11521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ounded Rectangle 12"/>
          <p:cNvSpPr/>
          <p:nvPr/>
        </p:nvSpPr>
        <p:spPr>
          <a:xfrm>
            <a:off x="4785076" y="3824667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830552" y="3824667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846198" y="3774066"/>
            <a:ext cx="47280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29008" y="3556524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75193" y="4668380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11524" y="3539321"/>
            <a:ext cx="576064" cy="86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chemeClr val="tx1"/>
                </a:solidFill>
              </a:rPr>
              <a:t>M</a:t>
            </a:r>
            <a:endParaRPr lang="en-IN" b="1" i="1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846066" y="3540166"/>
            <a:ext cx="576348" cy="1152000"/>
            <a:chOff x="6322066" y="1232856"/>
            <a:chExt cx="576348" cy="1152000"/>
          </a:xfrm>
        </p:grpSpPr>
        <p:sp>
          <p:nvSpPr>
            <p:cNvPr id="16" name="Rectangle 15"/>
            <p:cNvSpPr/>
            <p:nvPr/>
          </p:nvSpPr>
          <p:spPr>
            <a:xfrm>
              <a:off x="6322066" y="1232856"/>
              <a:ext cx="576064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i="1" dirty="0">
                  <a:solidFill>
                    <a:schemeClr val="tx1"/>
                  </a:solidFill>
                </a:rPr>
                <a:t>M</a:t>
              </a:r>
              <a:endParaRPr lang="en-IN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322350" y="2132856"/>
              <a:ext cx="576064" cy="25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5" name="Freeform 24"/>
          <p:cNvSpPr/>
          <p:nvPr/>
        </p:nvSpPr>
        <p:spPr>
          <a:xfrm>
            <a:off x="2387588" y="4207448"/>
            <a:ext cx="587321" cy="622951"/>
          </a:xfrm>
          <a:custGeom>
            <a:avLst/>
            <a:gdLst>
              <a:gd name="connsiteX0" fmla="*/ 0 w 343711"/>
              <a:gd name="connsiteY0" fmla="*/ 0 h 590145"/>
              <a:gd name="connsiteX1" fmla="*/ 188068 w 343711"/>
              <a:gd name="connsiteY1" fmla="*/ 0 h 590145"/>
              <a:gd name="connsiteX2" fmla="*/ 188068 w 343711"/>
              <a:gd name="connsiteY2" fmla="*/ 590145 h 590145"/>
              <a:gd name="connsiteX3" fmla="*/ 343711 w 343711"/>
              <a:gd name="connsiteY3" fmla="*/ 590145 h 59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11" h="590145">
                <a:moveTo>
                  <a:pt x="0" y="0"/>
                </a:moveTo>
                <a:lnTo>
                  <a:pt x="188068" y="0"/>
                </a:lnTo>
                <a:lnTo>
                  <a:pt x="188068" y="590145"/>
                </a:lnTo>
                <a:lnTo>
                  <a:pt x="343711" y="59014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87588" y="3854818"/>
            <a:ext cx="1512000" cy="3803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 34"/>
          <p:cNvSpPr/>
          <p:nvPr/>
        </p:nvSpPr>
        <p:spPr>
          <a:xfrm>
            <a:off x="3357880" y="4017650"/>
            <a:ext cx="497840" cy="812800"/>
          </a:xfrm>
          <a:custGeom>
            <a:avLst/>
            <a:gdLst>
              <a:gd name="connsiteX0" fmla="*/ 0 w 497840"/>
              <a:gd name="connsiteY0" fmla="*/ 812800 h 812800"/>
              <a:gd name="connsiteX1" fmla="*/ 193040 w 497840"/>
              <a:gd name="connsiteY1" fmla="*/ 812800 h 812800"/>
              <a:gd name="connsiteX2" fmla="*/ 193040 w 497840"/>
              <a:gd name="connsiteY2" fmla="*/ 0 h 812800"/>
              <a:gd name="connsiteX3" fmla="*/ 497840 w 497840"/>
              <a:gd name="connsiteY3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" h="812800">
                <a:moveTo>
                  <a:pt x="0" y="812800"/>
                </a:moveTo>
                <a:lnTo>
                  <a:pt x="193040" y="812800"/>
                </a:lnTo>
                <a:lnTo>
                  <a:pt x="193040" y="0"/>
                </a:lnTo>
                <a:lnTo>
                  <a:pt x="49784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Arrow Connector 36"/>
          <p:cNvCxnSpPr>
            <a:cxnSpLocks/>
            <a:stCxn id="15" idx="6"/>
            <a:endCxn id="13" idx="1"/>
          </p:cNvCxnSpPr>
          <p:nvPr/>
        </p:nvCxnSpPr>
        <p:spPr>
          <a:xfrm flipV="1">
            <a:off x="4318998" y="3986685"/>
            <a:ext cx="466078" cy="338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155085" y="3986686"/>
            <a:ext cx="540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2" name="Group 61"/>
          <p:cNvGrpSpPr/>
          <p:nvPr/>
        </p:nvGrpSpPr>
        <p:grpSpPr>
          <a:xfrm>
            <a:off x="4785384" y="4163945"/>
            <a:ext cx="360040" cy="815195"/>
            <a:chOff x="3261384" y="1934454"/>
            <a:chExt cx="360040" cy="815195"/>
          </a:xfrm>
        </p:grpSpPr>
        <p:sp>
          <p:nvSpPr>
            <p:cNvPr id="40" name="TextBox 39"/>
            <p:cNvSpPr txBox="1"/>
            <p:nvPr/>
          </p:nvSpPr>
          <p:spPr>
            <a:xfrm>
              <a:off x="3261384" y="228798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1" dirty="0"/>
                <a:t>K</a:t>
              </a:r>
              <a:endParaRPr lang="en-IN" i="1" dirty="0"/>
            </a:p>
          </p:txBody>
        </p:sp>
        <p:cxnSp>
          <p:nvCxnSpPr>
            <p:cNvPr id="44" name="Straight Arrow Connector 43"/>
            <p:cNvCxnSpPr>
              <a:stCxn id="40" idx="0"/>
            </p:cNvCxnSpPr>
            <p:nvPr/>
          </p:nvCxnSpPr>
          <p:spPr>
            <a:xfrm flipH="1" flipV="1">
              <a:off x="3441096" y="1934454"/>
              <a:ext cx="308" cy="4320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7" name="Straight Arrow Connector 46"/>
          <p:cNvCxnSpPr/>
          <p:nvPr/>
        </p:nvCxnSpPr>
        <p:spPr>
          <a:xfrm flipV="1">
            <a:off x="6282931" y="3980454"/>
            <a:ext cx="540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3" name="Group 62"/>
          <p:cNvGrpSpPr/>
          <p:nvPr/>
        </p:nvGrpSpPr>
        <p:grpSpPr>
          <a:xfrm>
            <a:off x="6830552" y="4157740"/>
            <a:ext cx="360040" cy="815195"/>
            <a:chOff x="5306552" y="1928249"/>
            <a:chExt cx="360040" cy="815195"/>
          </a:xfrm>
        </p:grpSpPr>
        <p:sp>
          <p:nvSpPr>
            <p:cNvPr id="48" name="TextBox 47"/>
            <p:cNvSpPr txBox="1"/>
            <p:nvPr/>
          </p:nvSpPr>
          <p:spPr>
            <a:xfrm>
              <a:off x="5306552" y="2281779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1" dirty="0"/>
                <a:t>K</a:t>
              </a:r>
              <a:endParaRPr lang="en-IN" i="1" dirty="0"/>
            </a:p>
          </p:txBody>
        </p:sp>
        <p:cxnSp>
          <p:nvCxnSpPr>
            <p:cNvPr id="49" name="Straight Arrow Connector 48"/>
            <p:cNvCxnSpPr>
              <a:stCxn id="48" idx="0"/>
            </p:cNvCxnSpPr>
            <p:nvPr/>
          </p:nvCxnSpPr>
          <p:spPr>
            <a:xfrm flipH="1" flipV="1">
              <a:off x="5486264" y="1928249"/>
              <a:ext cx="308" cy="4320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1" name="Straight Arrow Connector 50"/>
          <p:cNvCxnSpPr/>
          <p:nvPr/>
        </p:nvCxnSpPr>
        <p:spPr>
          <a:xfrm flipV="1">
            <a:off x="7198213" y="3988375"/>
            <a:ext cx="648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4" name="Group 63"/>
          <p:cNvGrpSpPr/>
          <p:nvPr/>
        </p:nvGrpSpPr>
        <p:grpSpPr>
          <a:xfrm>
            <a:off x="7180626" y="4547749"/>
            <a:ext cx="1095654" cy="1243085"/>
            <a:chOff x="5656625" y="2318258"/>
            <a:chExt cx="857245" cy="1243085"/>
          </a:xfrm>
        </p:grpSpPr>
        <p:sp>
          <p:nvSpPr>
            <p:cNvPr id="50" name="TextBox 49"/>
            <p:cNvSpPr txBox="1"/>
            <p:nvPr/>
          </p:nvSpPr>
          <p:spPr>
            <a:xfrm>
              <a:off x="5656625" y="2730346"/>
              <a:ext cx="8572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/>
                <a:t>H(</a:t>
              </a:r>
              <a:r>
                <a:rPr lang="en-IN" sz="2400" i="1" dirty="0"/>
                <a:t>M</a:t>
              </a:r>
              <a:r>
                <a:rPr lang="en-IN" sz="2400" dirty="0"/>
                <a:t>)</a:t>
              </a:r>
              <a:endParaRPr lang="en-IN" dirty="0"/>
            </a:p>
          </p:txBody>
        </p:sp>
        <p:cxnSp>
          <p:nvCxnSpPr>
            <p:cNvPr id="53" name="Straight Arrow Connector 52"/>
            <p:cNvCxnSpPr>
              <a:stCxn id="50" idx="0"/>
            </p:cNvCxnSpPr>
            <p:nvPr/>
          </p:nvCxnSpPr>
          <p:spPr>
            <a:xfrm flipV="1">
              <a:off x="6085248" y="2318258"/>
              <a:ext cx="392409" cy="412088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prstDash val="dash"/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7" name="Straight Arrow Connector 56"/>
          <p:cNvCxnSpPr/>
          <p:nvPr/>
        </p:nvCxnSpPr>
        <p:spPr>
          <a:xfrm flipV="1">
            <a:off x="8422130" y="3714275"/>
            <a:ext cx="506878" cy="338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9298626" y="4335334"/>
            <a:ext cx="151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Compare</a:t>
            </a:r>
            <a:endParaRPr lang="en-IN" dirty="0"/>
          </a:p>
        </p:txBody>
      </p:sp>
      <p:cxnSp>
        <p:nvCxnSpPr>
          <p:cNvPr id="59" name="Straight Arrow Connector 58"/>
          <p:cNvCxnSpPr>
            <a:cxnSpLocks/>
            <a:endCxn id="58" idx="1"/>
          </p:cNvCxnSpPr>
          <p:nvPr/>
        </p:nvCxnSpPr>
        <p:spPr>
          <a:xfrm flipV="1">
            <a:off x="8415956" y="4566167"/>
            <a:ext cx="882670" cy="3999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1" name="Freeform 60"/>
          <p:cNvSpPr/>
          <p:nvPr/>
        </p:nvSpPr>
        <p:spPr>
          <a:xfrm>
            <a:off x="9289049" y="3711050"/>
            <a:ext cx="690259" cy="752355"/>
          </a:xfrm>
          <a:custGeom>
            <a:avLst/>
            <a:gdLst>
              <a:gd name="connsiteX0" fmla="*/ 0 w 671331"/>
              <a:gd name="connsiteY0" fmla="*/ 0 h 752355"/>
              <a:gd name="connsiteX1" fmla="*/ 671331 w 671331"/>
              <a:gd name="connsiteY1" fmla="*/ 0 h 752355"/>
              <a:gd name="connsiteX2" fmla="*/ 671331 w 671331"/>
              <a:gd name="connsiteY2" fmla="*/ 752355 h 75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331" h="752355">
                <a:moveTo>
                  <a:pt x="0" y="0"/>
                </a:moveTo>
                <a:lnTo>
                  <a:pt x="671331" y="0"/>
                </a:lnTo>
                <a:lnTo>
                  <a:pt x="671331" y="75235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68" name="Group 67"/>
          <p:cNvGrpSpPr/>
          <p:nvPr/>
        </p:nvGrpSpPr>
        <p:grpSpPr>
          <a:xfrm>
            <a:off x="4619837" y="4992416"/>
            <a:ext cx="2728011" cy="1021689"/>
            <a:chOff x="3095836" y="2762926"/>
            <a:chExt cx="2728011" cy="102168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5" name="TextBox 64"/>
            <p:cNvSpPr txBox="1"/>
            <p:nvPr/>
          </p:nvSpPr>
          <p:spPr>
            <a:xfrm>
              <a:off x="3095836" y="3273837"/>
              <a:ext cx="2728011" cy="510778"/>
            </a:xfrm>
            <a:prstGeom prst="round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 (</a:t>
              </a:r>
              <a:r>
                <a:rPr lang="en-IN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</a:t>
              </a:r>
              <a:r>
                <a: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[ </a:t>
              </a:r>
              <a:r>
                <a:rPr lang="en-IN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</a:t>
              </a:r>
              <a:r>
                <a: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|| H(</a:t>
              </a:r>
              <a:r>
                <a:rPr lang="en-IN" sz="24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</a:t>
              </a:r>
              <a:r>
                <a: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)])</a:t>
              </a:r>
              <a:endPara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67" name="Straight Arrow Connector 66"/>
            <p:cNvCxnSpPr>
              <a:stCxn id="65" idx="0"/>
            </p:cNvCxnSpPr>
            <p:nvPr/>
          </p:nvCxnSpPr>
          <p:spPr>
            <a:xfrm flipH="1" flipV="1">
              <a:off x="4459841" y="2762926"/>
              <a:ext cx="1" cy="51091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1901266" y="3190781"/>
            <a:ext cx="3600400" cy="249059"/>
            <a:chOff x="692161" y="961290"/>
            <a:chExt cx="3600400" cy="249059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92161" y="1088740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952301" y="961290"/>
              <a:ext cx="1157592" cy="249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Source A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552931" y="3171325"/>
            <a:ext cx="3600400" cy="278690"/>
            <a:chOff x="5028931" y="961290"/>
            <a:chExt cx="3600400" cy="27869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5028931" y="1118371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6109051" y="961290"/>
              <a:ext cx="1572594" cy="2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Destination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8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5" grpId="0" animBg="1"/>
      <p:bldP spid="35" grpId="0" animBg="1"/>
      <p:bldP spid="58" grpId="0"/>
      <p:bldP spid="6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Message authentication method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Only the hash </a:t>
            </a:r>
            <a:r>
              <a:rPr lang="en-IN" dirty="0"/>
              <a:t>code is encrypted, using </a:t>
            </a:r>
            <a:r>
              <a:rPr lang="en-IN" dirty="0">
                <a:solidFill>
                  <a:srgbClr val="C00000"/>
                </a:solidFill>
              </a:rPr>
              <a:t>symmetric</a:t>
            </a:r>
            <a:r>
              <a:rPr lang="en-IN" dirty="0"/>
              <a:t> encryption. </a:t>
            </a:r>
          </a:p>
          <a:p>
            <a:r>
              <a:rPr lang="en-IN" dirty="0"/>
              <a:t>This </a:t>
            </a:r>
            <a:r>
              <a:rPr lang="en-IN" dirty="0">
                <a:solidFill>
                  <a:srgbClr val="C00000"/>
                </a:solidFill>
              </a:rPr>
              <a:t>reduces</a:t>
            </a:r>
            <a:r>
              <a:rPr lang="en-IN" dirty="0"/>
              <a:t> the processing burden for those applications that </a:t>
            </a:r>
            <a:r>
              <a:rPr lang="en-IN" dirty="0">
                <a:solidFill>
                  <a:srgbClr val="C00000"/>
                </a:solidFill>
              </a:rPr>
              <a:t>do not require confidentiality.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75193" y="4216318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811524" y="3087259"/>
            <a:ext cx="576064" cy="86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chemeClr val="tx1"/>
                </a:solidFill>
              </a:rPr>
              <a:t>M</a:t>
            </a:r>
            <a:endParaRPr lang="en-IN" b="1" i="1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387588" y="3755386"/>
            <a:ext cx="587321" cy="622951"/>
          </a:xfrm>
          <a:custGeom>
            <a:avLst/>
            <a:gdLst>
              <a:gd name="connsiteX0" fmla="*/ 0 w 343711"/>
              <a:gd name="connsiteY0" fmla="*/ 0 h 590145"/>
              <a:gd name="connsiteX1" fmla="*/ 188068 w 343711"/>
              <a:gd name="connsiteY1" fmla="*/ 0 h 590145"/>
              <a:gd name="connsiteX2" fmla="*/ 188068 w 343711"/>
              <a:gd name="connsiteY2" fmla="*/ 590145 h 590145"/>
              <a:gd name="connsiteX3" fmla="*/ 343711 w 343711"/>
              <a:gd name="connsiteY3" fmla="*/ 590145 h 59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11" h="590145">
                <a:moveTo>
                  <a:pt x="0" y="0"/>
                </a:moveTo>
                <a:lnTo>
                  <a:pt x="188068" y="0"/>
                </a:lnTo>
                <a:lnTo>
                  <a:pt x="188068" y="590145"/>
                </a:lnTo>
                <a:lnTo>
                  <a:pt x="343711" y="59014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87587" y="3402755"/>
            <a:ext cx="2304000" cy="1666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 34"/>
          <p:cNvSpPr/>
          <p:nvPr/>
        </p:nvSpPr>
        <p:spPr>
          <a:xfrm>
            <a:off x="4205321" y="3577965"/>
            <a:ext cx="497840" cy="812800"/>
          </a:xfrm>
          <a:custGeom>
            <a:avLst/>
            <a:gdLst>
              <a:gd name="connsiteX0" fmla="*/ 0 w 497840"/>
              <a:gd name="connsiteY0" fmla="*/ 812800 h 812800"/>
              <a:gd name="connsiteX1" fmla="*/ 193040 w 497840"/>
              <a:gd name="connsiteY1" fmla="*/ 812800 h 812800"/>
              <a:gd name="connsiteX2" fmla="*/ 193040 w 497840"/>
              <a:gd name="connsiteY2" fmla="*/ 0 h 812800"/>
              <a:gd name="connsiteX3" fmla="*/ 497840 w 497840"/>
              <a:gd name="connsiteY3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" h="812800">
                <a:moveTo>
                  <a:pt x="0" y="812800"/>
                </a:moveTo>
                <a:lnTo>
                  <a:pt x="193040" y="812800"/>
                </a:lnTo>
                <a:lnTo>
                  <a:pt x="193040" y="0"/>
                </a:lnTo>
                <a:lnTo>
                  <a:pt x="49784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2216160" y="2738719"/>
            <a:ext cx="3879839" cy="249059"/>
            <a:chOff x="692161" y="961290"/>
            <a:chExt cx="3600400" cy="249059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92161" y="1088740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952301" y="961290"/>
              <a:ext cx="1080120" cy="249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Source A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552931" y="2719263"/>
            <a:ext cx="3879838" cy="278690"/>
            <a:chOff x="5028931" y="961290"/>
            <a:chExt cx="3600400" cy="27869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5028931" y="1118371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6109051" y="961290"/>
              <a:ext cx="1475977" cy="2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Destination B</a:t>
              </a: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3827440" y="4213270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E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33925" y="3488018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K</a:t>
            </a:r>
            <a:endParaRPr lang="en-IN" i="1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4003083" y="3829497"/>
            <a:ext cx="308" cy="392727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Oval 53"/>
          <p:cNvSpPr/>
          <p:nvPr/>
        </p:nvSpPr>
        <p:spPr>
          <a:xfrm>
            <a:off x="4698341" y="3284987"/>
            <a:ext cx="49784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18" idx="3"/>
            <a:endCxn id="43" idx="1"/>
          </p:cNvCxnSpPr>
          <p:nvPr/>
        </p:nvCxnSpPr>
        <p:spPr>
          <a:xfrm flipV="1">
            <a:off x="3335234" y="4375288"/>
            <a:ext cx="492207" cy="304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Group 55"/>
          <p:cNvGrpSpPr/>
          <p:nvPr/>
        </p:nvGrpSpPr>
        <p:grpSpPr>
          <a:xfrm>
            <a:off x="6672064" y="3087259"/>
            <a:ext cx="576348" cy="1152000"/>
            <a:chOff x="6322066" y="1232856"/>
            <a:chExt cx="576348" cy="1152000"/>
          </a:xfrm>
        </p:grpSpPr>
        <p:sp>
          <p:nvSpPr>
            <p:cNvPr id="60" name="Rectangle 59"/>
            <p:cNvSpPr/>
            <p:nvPr/>
          </p:nvSpPr>
          <p:spPr>
            <a:xfrm>
              <a:off x="6322066" y="1232856"/>
              <a:ext cx="576064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i="1" dirty="0">
                  <a:solidFill>
                    <a:schemeClr val="tx1"/>
                  </a:solidFill>
                </a:rPr>
                <a:t>M</a:t>
              </a:r>
              <a:endParaRPr lang="en-IN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22350" y="2132856"/>
              <a:ext cx="576064" cy="25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5150661" y="3472777"/>
            <a:ext cx="1512000" cy="1297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/>
          <p:cNvSpPr txBox="1"/>
          <p:nvPr/>
        </p:nvSpPr>
        <p:spPr>
          <a:xfrm>
            <a:off x="5975915" y="4494925"/>
            <a:ext cx="1657135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E(K, H(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))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Straight Arrow Connector 70"/>
          <p:cNvCxnSpPr>
            <a:cxnSpLocks/>
          </p:cNvCxnSpPr>
          <p:nvPr/>
        </p:nvCxnSpPr>
        <p:spPr>
          <a:xfrm flipH="1" flipV="1">
            <a:off x="6796948" y="4082836"/>
            <a:ext cx="7535" cy="412089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ounded Rectangle 74"/>
          <p:cNvSpPr/>
          <p:nvPr/>
        </p:nvSpPr>
        <p:spPr>
          <a:xfrm>
            <a:off x="8220236" y="3095023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>
            <a:endCxn id="75" idx="1"/>
          </p:cNvCxnSpPr>
          <p:nvPr/>
        </p:nvCxnSpPr>
        <p:spPr>
          <a:xfrm>
            <a:off x="7248128" y="3257041"/>
            <a:ext cx="972108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Rounded Rectangle 78"/>
          <p:cNvSpPr/>
          <p:nvPr/>
        </p:nvSpPr>
        <p:spPr>
          <a:xfrm>
            <a:off x="8226917" y="4222223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31132" y="3494383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K</a:t>
            </a:r>
            <a:endParaRPr lang="en-IN" i="1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8400290" y="3835862"/>
            <a:ext cx="308" cy="392727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Freeform 10"/>
          <p:cNvSpPr/>
          <p:nvPr/>
        </p:nvSpPr>
        <p:spPr>
          <a:xfrm>
            <a:off x="7247682" y="4060207"/>
            <a:ext cx="978061" cy="330559"/>
          </a:xfrm>
          <a:custGeom>
            <a:avLst/>
            <a:gdLst>
              <a:gd name="connsiteX0" fmla="*/ 0 w 978061"/>
              <a:gd name="connsiteY0" fmla="*/ 0 h 341453"/>
              <a:gd name="connsiteX1" fmla="*/ 399327 w 978061"/>
              <a:gd name="connsiteY1" fmla="*/ 0 h 341453"/>
              <a:gd name="connsiteX2" fmla="*/ 399327 w 978061"/>
              <a:gd name="connsiteY2" fmla="*/ 341453 h 341453"/>
              <a:gd name="connsiteX3" fmla="*/ 978061 w 978061"/>
              <a:gd name="connsiteY3" fmla="*/ 341453 h 341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61" h="341453">
                <a:moveTo>
                  <a:pt x="0" y="0"/>
                </a:moveTo>
                <a:lnTo>
                  <a:pt x="399327" y="0"/>
                </a:lnTo>
                <a:lnTo>
                  <a:pt x="399327" y="341453"/>
                </a:lnTo>
                <a:lnTo>
                  <a:pt x="978061" y="341453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9299619" y="3442611"/>
            <a:ext cx="1477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Compare</a:t>
            </a:r>
            <a:endParaRPr lang="en-IN" dirty="0"/>
          </a:p>
        </p:txBody>
      </p:sp>
      <p:sp>
        <p:nvSpPr>
          <p:cNvPr id="21" name="Freeform 20"/>
          <p:cNvSpPr/>
          <p:nvPr/>
        </p:nvSpPr>
        <p:spPr>
          <a:xfrm>
            <a:off x="8601920" y="3849296"/>
            <a:ext cx="1400537" cy="549798"/>
          </a:xfrm>
          <a:custGeom>
            <a:avLst/>
            <a:gdLst>
              <a:gd name="connsiteX0" fmla="*/ 0 w 1400537"/>
              <a:gd name="connsiteY0" fmla="*/ 549798 h 549798"/>
              <a:gd name="connsiteX1" fmla="*/ 1400537 w 1400537"/>
              <a:gd name="connsiteY1" fmla="*/ 549798 h 549798"/>
              <a:gd name="connsiteX2" fmla="*/ 1400537 w 1400537"/>
              <a:gd name="connsiteY2" fmla="*/ 0 h 54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549798">
                <a:moveTo>
                  <a:pt x="0" y="549798"/>
                </a:moveTo>
                <a:lnTo>
                  <a:pt x="1400537" y="549798"/>
                </a:lnTo>
                <a:lnTo>
                  <a:pt x="1400537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reeform 23"/>
          <p:cNvSpPr/>
          <p:nvPr/>
        </p:nvSpPr>
        <p:spPr>
          <a:xfrm>
            <a:off x="8606790" y="3248088"/>
            <a:ext cx="1386840" cy="342900"/>
          </a:xfrm>
          <a:custGeom>
            <a:avLst/>
            <a:gdLst>
              <a:gd name="connsiteX0" fmla="*/ 0 w 1386840"/>
              <a:gd name="connsiteY0" fmla="*/ 0 h 342900"/>
              <a:gd name="connsiteX1" fmla="*/ 1386840 w 1386840"/>
              <a:gd name="connsiteY1" fmla="*/ 0 h 342900"/>
              <a:gd name="connsiteX2" fmla="*/ 1386840 w 138684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6840" h="342900">
                <a:moveTo>
                  <a:pt x="0" y="0"/>
                </a:moveTo>
                <a:lnTo>
                  <a:pt x="1386840" y="0"/>
                </a:lnTo>
                <a:lnTo>
                  <a:pt x="1386840" y="3429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026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5" grpId="0" animBg="1"/>
      <p:bldP spid="35" grpId="0" animBg="1"/>
      <p:bldP spid="43" grpId="0" animBg="1"/>
      <p:bldP spid="46" grpId="0"/>
      <p:bldP spid="54" grpId="0" animBg="1"/>
      <p:bldP spid="70" grpId="0" animBg="1"/>
      <p:bldP spid="75" grpId="0" animBg="1"/>
      <p:bldP spid="79" grpId="0" animBg="1"/>
      <p:bldP spid="84" grpId="0"/>
      <p:bldP spid="11" grpId="0" animBg="1"/>
      <p:bldP spid="86" grpId="0"/>
      <p:bldP spid="21" grpId="0" animBg="1"/>
      <p:bldP spid="2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Message authentication method - 3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It is possible to use a hash function but </a:t>
            </a:r>
            <a:r>
              <a:rPr lang="en-IN" dirty="0">
                <a:solidFill>
                  <a:srgbClr val="C00000"/>
                </a:solidFill>
              </a:rPr>
              <a:t>no encryption </a:t>
            </a:r>
            <a:r>
              <a:rPr lang="en-IN" dirty="0"/>
              <a:t>for message authentication.</a:t>
            </a:r>
          </a:p>
          <a:p>
            <a:r>
              <a:rPr lang="en-IN" dirty="0"/>
              <a:t>A and B share a </a:t>
            </a:r>
            <a:r>
              <a:rPr lang="en-IN" dirty="0">
                <a:solidFill>
                  <a:srgbClr val="C00000"/>
                </a:solidFill>
              </a:rPr>
              <a:t>common secret </a:t>
            </a:r>
            <a:r>
              <a:rPr lang="en-IN" dirty="0"/>
              <a:t>value S.</a:t>
            </a:r>
          </a:p>
          <a:p>
            <a:r>
              <a:rPr lang="en-IN" dirty="0"/>
              <a:t>A computes the hash value over the concatenation of M and S and appends the resulting hash value to M. Because B possesses S, it can recompute the hash value to verify the message.</a:t>
            </a:r>
          </a:p>
          <a:p>
            <a:r>
              <a:rPr lang="en-IN" dirty="0"/>
              <a:t>An opponent </a:t>
            </a:r>
            <a:r>
              <a:rPr lang="en-IN" dirty="0">
                <a:solidFill>
                  <a:srgbClr val="C00000"/>
                </a:solidFill>
              </a:rPr>
              <a:t>cannot modify </a:t>
            </a:r>
            <a:r>
              <a:rPr lang="en-IN" dirty="0"/>
              <a:t>an intercepted message.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11524" y="4022207"/>
            <a:ext cx="576064" cy="86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chemeClr val="tx1"/>
                </a:solidFill>
              </a:rPr>
              <a:t>M</a:t>
            </a:r>
            <a:endParaRPr lang="en-IN" b="1" i="1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387588" y="4690334"/>
            <a:ext cx="587321" cy="511370"/>
          </a:xfrm>
          <a:custGeom>
            <a:avLst/>
            <a:gdLst>
              <a:gd name="connsiteX0" fmla="*/ 0 w 343711"/>
              <a:gd name="connsiteY0" fmla="*/ 0 h 590145"/>
              <a:gd name="connsiteX1" fmla="*/ 188068 w 343711"/>
              <a:gd name="connsiteY1" fmla="*/ 0 h 590145"/>
              <a:gd name="connsiteX2" fmla="*/ 188068 w 343711"/>
              <a:gd name="connsiteY2" fmla="*/ 590145 h 590145"/>
              <a:gd name="connsiteX3" fmla="*/ 343711 w 343711"/>
              <a:gd name="connsiteY3" fmla="*/ 590145 h 59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11" h="590145">
                <a:moveTo>
                  <a:pt x="0" y="0"/>
                </a:moveTo>
                <a:lnTo>
                  <a:pt x="188068" y="0"/>
                </a:lnTo>
                <a:lnTo>
                  <a:pt x="188068" y="590145"/>
                </a:lnTo>
                <a:lnTo>
                  <a:pt x="343711" y="59014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387587" y="4337703"/>
            <a:ext cx="2304000" cy="1666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 34"/>
          <p:cNvSpPr/>
          <p:nvPr/>
        </p:nvSpPr>
        <p:spPr>
          <a:xfrm>
            <a:off x="4205321" y="4512913"/>
            <a:ext cx="497840" cy="812800"/>
          </a:xfrm>
          <a:custGeom>
            <a:avLst/>
            <a:gdLst>
              <a:gd name="connsiteX0" fmla="*/ 0 w 497840"/>
              <a:gd name="connsiteY0" fmla="*/ 812800 h 812800"/>
              <a:gd name="connsiteX1" fmla="*/ 193040 w 497840"/>
              <a:gd name="connsiteY1" fmla="*/ 812800 h 812800"/>
              <a:gd name="connsiteX2" fmla="*/ 193040 w 497840"/>
              <a:gd name="connsiteY2" fmla="*/ 0 h 812800"/>
              <a:gd name="connsiteX3" fmla="*/ 497840 w 497840"/>
              <a:gd name="connsiteY3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" h="812800">
                <a:moveTo>
                  <a:pt x="0" y="812800"/>
                </a:moveTo>
                <a:lnTo>
                  <a:pt x="193040" y="812800"/>
                </a:lnTo>
                <a:lnTo>
                  <a:pt x="193040" y="0"/>
                </a:lnTo>
                <a:lnTo>
                  <a:pt x="49784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2216160" y="3673667"/>
            <a:ext cx="3948333" cy="249059"/>
            <a:chOff x="692161" y="961290"/>
            <a:chExt cx="3600400" cy="249059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92161" y="1088740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952301" y="961290"/>
              <a:ext cx="1080120" cy="249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Source A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552930" y="3654211"/>
            <a:ext cx="3875339" cy="278690"/>
            <a:chOff x="5028931" y="961290"/>
            <a:chExt cx="3600400" cy="27869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5028931" y="1118371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6109051" y="961290"/>
              <a:ext cx="1475977" cy="2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Destination B</a:t>
              </a: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3827440" y="5148218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698341" y="4219935"/>
            <a:ext cx="497840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endCxn id="43" idx="1"/>
          </p:cNvCxnSpPr>
          <p:nvPr/>
        </p:nvCxnSpPr>
        <p:spPr>
          <a:xfrm flipV="1">
            <a:off x="3335234" y="5310236"/>
            <a:ext cx="492207" cy="304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Group 55"/>
          <p:cNvGrpSpPr/>
          <p:nvPr/>
        </p:nvGrpSpPr>
        <p:grpSpPr>
          <a:xfrm>
            <a:off x="6672064" y="4022207"/>
            <a:ext cx="576348" cy="1152000"/>
            <a:chOff x="6322066" y="1232856"/>
            <a:chExt cx="576348" cy="1152000"/>
          </a:xfrm>
        </p:grpSpPr>
        <p:sp>
          <p:nvSpPr>
            <p:cNvPr id="60" name="Rectangle 59"/>
            <p:cNvSpPr/>
            <p:nvPr/>
          </p:nvSpPr>
          <p:spPr>
            <a:xfrm>
              <a:off x="6322066" y="1232856"/>
              <a:ext cx="576064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i="1" dirty="0">
                  <a:solidFill>
                    <a:schemeClr val="tx1"/>
                  </a:solidFill>
                </a:rPr>
                <a:t>M</a:t>
              </a:r>
              <a:endParaRPr lang="en-IN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22350" y="2132856"/>
              <a:ext cx="576064" cy="25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 flipV="1">
            <a:off x="5150661" y="4407725"/>
            <a:ext cx="1512000" cy="1297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0" name="TextBox 69"/>
          <p:cNvSpPr txBox="1"/>
          <p:nvPr/>
        </p:nvSpPr>
        <p:spPr>
          <a:xfrm>
            <a:off x="6023992" y="5417805"/>
            <a:ext cx="1512168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|| 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6780076" y="5005716"/>
            <a:ext cx="64949" cy="412089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ounded Rectangle 74"/>
          <p:cNvSpPr/>
          <p:nvPr/>
        </p:nvSpPr>
        <p:spPr>
          <a:xfrm>
            <a:off x="9037011" y="4018750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248128" y="4134119"/>
            <a:ext cx="1008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TextBox 85"/>
          <p:cNvSpPr txBox="1"/>
          <p:nvPr/>
        </p:nvSpPr>
        <p:spPr>
          <a:xfrm>
            <a:off x="9299618" y="4377559"/>
            <a:ext cx="1426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Compare</a:t>
            </a:r>
            <a:endParaRPr lang="en-IN" dirty="0"/>
          </a:p>
        </p:txBody>
      </p:sp>
      <p:sp>
        <p:nvSpPr>
          <p:cNvPr id="21" name="Freeform 20"/>
          <p:cNvSpPr/>
          <p:nvPr/>
        </p:nvSpPr>
        <p:spPr>
          <a:xfrm>
            <a:off x="7248129" y="4784245"/>
            <a:ext cx="2754328" cy="249501"/>
          </a:xfrm>
          <a:custGeom>
            <a:avLst/>
            <a:gdLst>
              <a:gd name="connsiteX0" fmla="*/ 0 w 1400537"/>
              <a:gd name="connsiteY0" fmla="*/ 549798 h 549798"/>
              <a:gd name="connsiteX1" fmla="*/ 1400537 w 1400537"/>
              <a:gd name="connsiteY1" fmla="*/ 549798 h 549798"/>
              <a:gd name="connsiteX2" fmla="*/ 1400537 w 1400537"/>
              <a:gd name="connsiteY2" fmla="*/ 0 h 54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549798">
                <a:moveTo>
                  <a:pt x="0" y="549798"/>
                </a:moveTo>
                <a:lnTo>
                  <a:pt x="1400537" y="549798"/>
                </a:lnTo>
                <a:lnTo>
                  <a:pt x="1400537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reeform 23"/>
          <p:cNvSpPr/>
          <p:nvPr/>
        </p:nvSpPr>
        <p:spPr>
          <a:xfrm>
            <a:off x="9414817" y="4183036"/>
            <a:ext cx="578813" cy="342900"/>
          </a:xfrm>
          <a:custGeom>
            <a:avLst/>
            <a:gdLst>
              <a:gd name="connsiteX0" fmla="*/ 0 w 1386840"/>
              <a:gd name="connsiteY0" fmla="*/ 0 h 342900"/>
              <a:gd name="connsiteX1" fmla="*/ 1386840 w 1386840"/>
              <a:gd name="connsiteY1" fmla="*/ 0 h 342900"/>
              <a:gd name="connsiteX2" fmla="*/ 1386840 w 138684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6840" h="342900">
                <a:moveTo>
                  <a:pt x="0" y="0"/>
                </a:moveTo>
                <a:lnTo>
                  <a:pt x="1386840" y="0"/>
                </a:lnTo>
                <a:lnTo>
                  <a:pt x="1386840" y="3429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2976927" y="5094236"/>
            <a:ext cx="447125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925942" y="5115534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S</a:t>
            </a:r>
            <a:endParaRPr lang="en-IN" i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222717" y="5362961"/>
            <a:ext cx="756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Oval 39"/>
          <p:cNvSpPr/>
          <p:nvPr/>
        </p:nvSpPr>
        <p:spPr>
          <a:xfrm>
            <a:off x="8237919" y="4002320"/>
            <a:ext cx="521585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28201" y="410966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S</a:t>
            </a:r>
            <a:endParaRPr lang="en-IN" i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720696" y="4340494"/>
            <a:ext cx="540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677031" y="4180768"/>
            <a:ext cx="360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7116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5" grpId="0" animBg="1"/>
      <p:bldP spid="43" grpId="0" animBg="1"/>
      <p:bldP spid="54" grpId="0" animBg="1"/>
      <p:bldP spid="70" grpId="0" animBg="1"/>
      <p:bldP spid="75" grpId="0" animBg="1"/>
      <p:bldP spid="86" grpId="0"/>
      <p:bldP spid="21" grpId="0" animBg="1"/>
      <p:bldP spid="24" grpId="0" animBg="1"/>
      <p:bldP spid="36" grpId="0" animBg="1"/>
      <p:bldP spid="37" grpId="0"/>
      <p:bldP spid="40" grpId="0" animBg="1"/>
      <p:bldP spid="4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Message authentication method - 4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Confidentiality can be added to the approach of method (3) by encrypting the entire message plus the hash code.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60131" y="2758485"/>
            <a:ext cx="576064" cy="86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i="1" dirty="0">
                <a:solidFill>
                  <a:schemeClr val="tx1"/>
                </a:solidFill>
              </a:rPr>
              <a:t>M</a:t>
            </a:r>
            <a:endParaRPr lang="en-IN" b="1" i="1" dirty="0">
              <a:solidFill>
                <a:schemeClr val="tx1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2236196" y="3426612"/>
            <a:ext cx="403105" cy="511370"/>
          </a:xfrm>
          <a:custGeom>
            <a:avLst/>
            <a:gdLst>
              <a:gd name="connsiteX0" fmla="*/ 0 w 343711"/>
              <a:gd name="connsiteY0" fmla="*/ 0 h 590145"/>
              <a:gd name="connsiteX1" fmla="*/ 188068 w 343711"/>
              <a:gd name="connsiteY1" fmla="*/ 0 h 590145"/>
              <a:gd name="connsiteX2" fmla="*/ 188068 w 343711"/>
              <a:gd name="connsiteY2" fmla="*/ 590145 h 590145"/>
              <a:gd name="connsiteX3" fmla="*/ 343711 w 343711"/>
              <a:gd name="connsiteY3" fmla="*/ 590145 h 59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711" h="590145">
                <a:moveTo>
                  <a:pt x="0" y="0"/>
                </a:moveTo>
                <a:lnTo>
                  <a:pt x="188068" y="0"/>
                </a:lnTo>
                <a:lnTo>
                  <a:pt x="188068" y="590145"/>
                </a:lnTo>
                <a:lnTo>
                  <a:pt x="343711" y="590145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236194" y="3073981"/>
            <a:ext cx="1908000" cy="16666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Freeform 34"/>
          <p:cNvSpPr/>
          <p:nvPr/>
        </p:nvSpPr>
        <p:spPr>
          <a:xfrm>
            <a:off x="3751139" y="3249191"/>
            <a:ext cx="367698" cy="812800"/>
          </a:xfrm>
          <a:custGeom>
            <a:avLst/>
            <a:gdLst>
              <a:gd name="connsiteX0" fmla="*/ 0 w 497840"/>
              <a:gd name="connsiteY0" fmla="*/ 812800 h 812800"/>
              <a:gd name="connsiteX1" fmla="*/ 193040 w 497840"/>
              <a:gd name="connsiteY1" fmla="*/ 812800 h 812800"/>
              <a:gd name="connsiteX2" fmla="*/ 193040 w 497840"/>
              <a:gd name="connsiteY2" fmla="*/ 0 h 812800"/>
              <a:gd name="connsiteX3" fmla="*/ 497840 w 497840"/>
              <a:gd name="connsiteY3" fmla="*/ 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7840" h="812800">
                <a:moveTo>
                  <a:pt x="0" y="812800"/>
                </a:moveTo>
                <a:lnTo>
                  <a:pt x="193040" y="812800"/>
                </a:lnTo>
                <a:lnTo>
                  <a:pt x="193040" y="0"/>
                </a:lnTo>
                <a:lnTo>
                  <a:pt x="49784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1701425" y="2409945"/>
            <a:ext cx="3600400" cy="249059"/>
            <a:chOff x="692161" y="961290"/>
            <a:chExt cx="3600400" cy="249059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692161" y="1088740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952301" y="961290"/>
              <a:ext cx="1080120" cy="249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Source A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545282" y="2356671"/>
            <a:ext cx="3600400" cy="278690"/>
            <a:chOff x="5028931" y="961290"/>
            <a:chExt cx="3600400" cy="278690"/>
          </a:xfrm>
        </p:grpSpPr>
        <p:cxnSp>
          <p:nvCxnSpPr>
            <p:cNvPr id="76" name="Straight Arrow Connector 75"/>
            <p:cNvCxnSpPr/>
            <p:nvPr/>
          </p:nvCxnSpPr>
          <p:spPr>
            <a:xfrm>
              <a:off x="5028931" y="1118371"/>
              <a:ext cx="3600400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6109051" y="961290"/>
              <a:ext cx="1475977" cy="278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b="1" dirty="0">
                  <a:solidFill>
                    <a:schemeClr val="tx1"/>
                  </a:solidFill>
                </a:rPr>
                <a:t>Destination B</a:t>
              </a:r>
            </a:p>
          </p:txBody>
        </p:sp>
      </p:grpSp>
      <p:sp>
        <p:nvSpPr>
          <p:cNvPr id="43" name="Rounded Rectangle 42"/>
          <p:cNvSpPr/>
          <p:nvPr/>
        </p:nvSpPr>
        <p:spPr>
          <a:xfrm>
            <a:off x="3379310" y="3884496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4118096" y="2954598"/>
            <a:ext cx="524105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endCxn id="43" idx="1"/>
          </p:cNvCxnSpPr>
          <p:nvPr/>
        </p:nvCxnSpPr>
        <p:spPr>
          <a:xfrm flipV="1">
            <a:off x="2977941" y="4046514"/>
            <a:ext cx="396000" cy="304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6" name="Group 55"/>
          <p:cNvGrpSpPr/>
          <p:nvPr/>
        </p:nvGrpSpPr>
        <p:grpSpPr>
          <a:xfrm>
            <a:off x="7239702" y="2712555"/>
            <a:ext cx="576348" cy="1152000"/>
            <a:chOff x="6322066" y="1232856"/>
            <a:chExt cx="576348" cy="1152000"/>
          </a:xfrm>
        </p:grpSpPr>
        <p:sp>
          <p:nvSpPr>
            <p:cNvPr id="60" name="Rectangle 59"/>
            <p:cNvSpPr/>
            <p:nvPr/>
          </p:nvSpPr>
          <p:spPr>
            <a:xfrm>
              <a:off x="6322066" y="1232856"/>
              <a:ext cx="576064" cy="90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2400" b="1" i="1" dirty="0">
                  <a:solidFill>
                    <a:schemeClr val="tx1"/>
                  </a:solidFill>
                </a:rPr>
                <a:t>M</a:t>
              </a:r>
              <a:endParaRPr lang="en-IN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322350" y="2132856"/>
              <a:ext cx="576064" cy="252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6771650" y="4115888"/>
            <a:ext cx="1512168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H(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|| 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7020254" y="3696064"/>
            <a:ext cx="392409" cy="412088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Rounded Rectangle 74"/>
          <p:cNvSpPr/>
          <p:nvPr/>
        </p:nvSpPr>
        <p:spPr>
          <a:xfrm>
            <a:off x="9368476" y="2709098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H</a:t>
            </a:r>
            <a:endParaRPr lang="en-IN" b="1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815766" y="2824467"/>
            <a:ext cx="756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TextBox 85"/>
          <p:cNvSpPr txBox="1"/>
          <p:nvPr/>
        </p:nvSpPr>
        <p:spPr>
          <a:xfrm>
            <a:off x="9305674" y="3095669"/>
            <a:ext cx="1495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Compare</a:t>
            </a:r>
            <a:endParaRPr lang="en-IN" dirty="0"/>
          </a:p>
        </p:txBody>
      </p:sp>
      <p:sp>
        <p:nvSpPr>
          <p:cNvPr id="21" name="Freeform 20"/>
          <p:cNvSpPr/>
          <p:nvPr/>
        </p:nvSpPr>
        <p:spPr>
          <a:xfrm>
            <a:off x="7815767" y="3474593"/>
            <a:ext cx="2232000" cy="249501"/>
          </a:xfrm>
          <a:custGeom>
            <a:avLst/>
            <a:gdLst>
              <a:gd name="connsiteX0" fmla="*/ 0 w 1400537"/>
              <a:gd name="connsiteY0" fmla="*/ 549798 h 549798"/>
              <a:gd name="connsiteX1" fmla="*/ 1400537 w 1400537"/>
              <a:gd name="connsiteY1" fmla="*/ 549798 h 549798"/>
              <a:gd name="connsiteX2" fmla="*/ 1400537 w 1400537"/>
              <a:gd name="connsiteY2" fmla="*/ 0 h 549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7" h="549798">
                <a:moveTo>
                  <a:pt x="0" y="549798"/>
                </a:moveTo>
                <a:lnTo>
                  <a:pt x="1400537" y="549798"/>
                </a:lnTo>
                <a:lnTo>
                  <a:pt x="1400537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Freeform 23"/>
          <p:cNvSpPr/>
          <p:nvPr/>
        </p:nvSpPr>
        <p:spPr>
          <a:xfrm>
            <a:off x="9746281" y="2873384"/>
            <a:ext cx="288000" cy="342900"/>
          </a:xfrm>
          <a:custGeom>
            <a:avLst/>
            <a:gdLst>
              <a:gd name="connsiteX0" fmla="*/ 0 w 1386840"/>
              <a:gd name="connsiteY0" fmla="*/ 0 h 342900"/>
              <a:gd name="connsiteX1" fmla="*/ 1386840 w 1386840"/>
              <a:gd name="connsiteY1" fmla="*/ 0 h 342900"/>
              <a:gd name="connsiteX2" fmla="*/ 1386840 w 1386840"/>
              <a:gd name="connsiteY2" fmla="*/ 3429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6840" h="342900">
                <a:moveTo>
                  <a:pt x="0" y="0"/>
                </a:moveTo>
                <a:lnTo>
                  <a:pt x="1386840" y="0"/>
                </a:lnTo>
                <a:lnTo>
                  <a:pt x="1386840" y="34290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Oval 35"/>
          <p:cNvSpPr/>
          <p:nvPr/>
        </p:nvSpPr>
        <p:spPr>
          <a:xfrm>
            <a:off x="2619635" y="3830514"/>
            <a:ext cx="554455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74549" y="3851812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S</a:t>
            </a:r>
            <a:endParaRPr lang="en-IN" i="1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071324" y="4099239"/>
            <a:ext cx="576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Oval 39"/>
          <p:cNvSpPr/>
          <p:nvPr/>
        </p:nvSpPr>
        <p:spPr>
          <a:xfrm>
            <a:off x="8569385" y="2692668"/>
            <a:ext cx="531994" cy="432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err="1">
                <a:solidFill>
                  <a:schemeClr val="tx1"/>
                </a:solidFill>
              </a:rPr>
              <a:t>ll</a:t>
            </a: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80781" y="2800010"/>
            <a:ext cx="3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i="1" dirty="0"/>
              <a:t>S</a:t>
            </a:r>
            <a:endParaRPr lang="en-IN" i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149051" y="3030842"/>
            <a:ext cx="432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9008496" y="2871116"/>
            <a:ext cx="360000" cy="0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Rounded Rectangle 38"/>
          <p:cNvSpPr/>
          <p:nvPr/>
        </p:nvSpPr>
        <p:spPr>
          <a:xfrm>
            <a:off x="4829273" y="2983568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E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829581" y="3322846"/>
            <a:ext cx="360040" cy="815195"/>
            <a:chOff x="3261384" y="1934454"/>
            <a:chExt cx="360040" cy="815195"/>
          </a:xfrm>
        </p:grpSpPr>
        <p:sp>
          <p:nvSpPr>
            <p:cNvPr id="46" name="TextBox 45"/>
            <p:cNvSpPr txBox="1"/>
            <p:nvPr/>
          </p:nvSpPr>
          <p:spPr>
            <a:xfrm>
              <a:off x="3261384" y="228798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1" dirty="0"/>
                <a:t>K</a:t>
              </a:r>
              <a:endParaRPr lang="en-IN" i="1" dirty="0"/>
            </a:p>
          </p:txBody>
        </p:sp>
        <p:cxnSp>
          <p:nvCxnSpPr>
            <p:cNvPr id="47" name="Straight Arrow Connector 46"/>
            <p:cNvCxnSpPr>
              <a:stCxn id="46" idx="0"/>
            </p:cNvCxnSpPr>
            <p:nvPr/>
          </p:nvCxnSpPr>
          <p:spPr>
            <a:xfrm flipH="1" flipV="1">
              <a:off x="3441096" y="1934454"/>
              <a:ext cx="308" cy="4320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8" name="Straight Arrow Connector 47"/>
          <p:cNvCxnSpPr/>
          <p:nvPr/>
        </p:nvCxnSpPr>
        <p:spPr>
          <a:xfrm flipV="1">
            <a:off x="4556720" y="3141100"/>
            <a:ext cx="288000" cy="3048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/>
          <p:cNvSpPr/>
          <p:nvPr/>
        </p:nvSpPr>
        <p:spPr>
          <a:xfrm>
            <a:off x="5547301" y="2746781"/>
            <a:ext cx="576064" cy="11521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5187301" y="3132941"/>
            <a:ext cx="360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39529" y="3126709"/>
            <a:ext cx="360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ounded Rectangle 51"/>
          <p:cNvSpPr/>
          <p:nvPr/>
        </p:nvSpPr>
        <p:spPr>
          <a:xfrm>
            <a:off x="6520389" y="2973108"/>
            <a:ext cx="360040" cy="32403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</a:rPr>
              <a:t>D</a:t>
            </a:r>
            <a:endParaRPr lang="en-IN" b="1" dirty="0">
              <a:solidFill>
                <a:schemeClr val="tx1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520697" y="3312386"/>
            <a:ext cx="360040" cy="815195"/>
            <a:chOff x="3261384" y="1934454"/>
            <a:chExt cx="360040" cy="815195"/>
          </a:xfrm>
        </p:grpSpPr>
        <p:sp>
          <p:nvSpPr>
            <p:cNvPr id="57" name="TextBox 56"/>
            <p:cNvSpPr txBox="1"/>
            <p:nvPr/>
          </p:nvSpPr>
          <p:spPr>
            <a:xfrm>
              <a:off x="3261384" y="2287984"/>
              <a:ext cx="3600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i="1" dirty="0"/>
                <a:t>K</a:t>
              </a:r>
              <a:endParaRPr lang="en-IN" i="1" dirty="0"/>
            </a:p>
          </p:txBody>
        </p:sp>
        <p:cxnSp>
          <p:nvCxnSpPr>
            <p:cNvPr id="58" name="Straight Arrow Connector 57"/>
            <p:cNvCxnSpPr>
              <a:stCxn id="57" idx="0"/>
            </p:cNvCxnSpPr>
            <p:nvPr/>
          </p:nvCxnSpPr>
          <p:spPr>
            <a:xfrm flipH="1" flipV="1">
              <a:off x="3441096" y="1934454"/>
              <a:ext cx="308" cy="4320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9" name="Straight Arrow Connector 58"/>
          <p:cNvCxnSpPr/>
          <p:nvPr/>
        </p:nvCxnSpPr>
        <p:spPr>
          <a:xfrm flipV="1">
            <a:off x="6878417" y="3122481"/>
            <a:ext cx="360000" cy="1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2" name="TextBox 61"/>
          <p:cNvSpPr txBox="1"/>
          <p:nvPr/>
        </p:nvSpPr>
        <p:spPr>
          <a:xfrm>
            <a:off x="4304185" y="4694897"/>
            <a:ext cx="3100837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(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[ 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|| H(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 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|| </a:t>
            </a:r>
            <a:r>
              <a:rPr lang="en-IN" sz="24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I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)])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5854603" y="4208532"/>
            <a:ext cx="1" cy="486365"/>
          </a:xfrm>
          <a:prstGeom prst="straightConnector1">
            <a:avLst/>
          </a:prstGeom>
          <a:noFill/>
          <a:ln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8508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35" grpId="0" animBg="1"/>
      <p:bldP spid="43" grpId="0" animBg="1"/>
      <p:bldP spid="54" grpId="0" animBg="1"/>
      <p:bldP spid="70" grpId="0" animBg="1"/>
      <p:bldP spid="75" grpId="0" animBg="1"/>
      <p:bldP spid="86" grpId="0"/>
      <p:bldP spid="21" grpId="0" animBg="1"/>
      <p:bldP spid="24" grpId="0" animBg="1"/>
      <p:bldP spid="36" grpId="0" animBg="1"/>
      <p:bldP spid="37" grpId="0"/>
      <p:bldP spid="40" grpId="0" animBg="1"/>
      <p:bldP spid="41" grpId="0"/>
      <p:bldP spid="39" grpId="0" animBg="1"/>
      <p:bldP spid="49" grpId="0" animBg="1"/>
      <p:bldP spid="52" grpId="0" animBg="1"/>
      <p:bldP spid="6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 (Message Authentication 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More commonly, message authentication is achieved using a </a:t>
            </a:r>
            <a:r>
              <a:rPr lang="en-IN" dirty="0">
                <a:solidFill>
                  <a:srgbClr val="C00000"/>
                </a:solidFill>
              </a:rPr>
              <a:t>MAC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also known as </a:t>
            </a:r>
            <a:r>
              <a:rPr lang="en-IN" dirty="0">
                <a:solidFill>
                  <a:srgbClr val="C00000"/>
                </a:solidFill>
              </a:rPr>
              <a:t>keyed hash function</a:t>
            </a:r>
            <a:r>
              <a:rPr lang="en-IN" dirty="0"/>
              <a:t>.</a:t>
            </a:r>
          </a:p>
          <a:p>
            <a:r>
              <a:rPr lang="en-IN" dirty="0"/>
              <a:t>MACs are used between two parties that share a secret key to authenticate information exchanged between those parties.</a:t>
            </a:r>
          </a:p>
          <a:p>
            <a:r>
              <a:rPr lang="en-IN" dirty="0"/>
              <a:t>A </a:t>
            </a:r>
            <a:r>
              <a:rPr lang="en-IN" dirty="0">
                <a:solidFill>
                  <a:srgbClr val="C00000"/>
                </a:solidFill>
              </a:rPr>
              <a:t>MAC</a:t>
            </a:r>
            <a:r>
              <a:rPr lang="en-IN" dirty="0"/>
              <a:t> function takes as </a:t>
            </a:r>
            <a:r>
              <a:rPr lang="en-IN" dirty="0">
                <a:solidFill>
                  <a:srgbClr val="C00000"/>
                </a:solidFill>
              </a:rPr>
              <a:t>input a secret key and a data block </a:t>
            </a:r>
            <a:r>
              <a:rPr lang="en-IN" dirty="0"/>
              <a:t>and </a:t>
            </a:r>
            <a:r>
              <a:rPr lang="en-IN" dirty="0">
                <a:solidFill>
                  <a:srgbClr val="C00000"/>
                </a:solidFill>
              </a:rPr>
              <a:t>produces a hash value</a:t>
            </a:r>
            <a:r>
              <a:rPr lang="en-IN" dirty="0"/>
              <a:t>, referred to as the MAC.</a:t>
            </a:r>
          </a:p>
          <a:p>
            <a:r>
              <a:rPr lang="en-IN" dirty="0"/>
              <a:t>The combination of hashing and encryption results in an overall function that is a MAC (Method -2 in previous slide).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573358" y="4108873"/>
            <a:ext cx="30452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</a:rPr>
              <a:t>MAC = C ( K , M )</a:t>
            </a:r>
          </a:p>
        </p:txBody>
      </p:sp>
    </p:spTree>
    <p:extLst>
      <p:ext uri="{BB962C8B-B14F-4D97-AF65-F5344CB8AC3E}">
        <p14:creationId xmlns:p14="http://schemas.microsoft.com/office/powerpoint/2010/main" val="35210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 digital signature is a </a:t>
            </a:r>
            <a:r>
              <a:rPr lang="en-IN" dirty="0">
                <a:solidFill>
                  <a:srgbClr val="C00000"/>
                </a:solidFill>
              </a:rPr>
              <a:t>mathematical technique </a:t>
            </a:r>
            <a:r>
              <a:rPr lang="en-IN" dirty="0"/>
              <a:t>used to </a:t>
            </a:r>
            <a:r>
              <a:rPr lang="en-IN" dirty="0">
                <a:solidFill>
                  <a:srgbClr val="C00000"/>
                </a:solidFill>
              </a:rPr>
              <a:t>validate the authenticity and integrity of a message</a:t>
            </a:r>
            <a:r>
              <a:rPr lang="en-IN" dirty="0"/>
              <a:t>, software or digital document.</a:t>
            </a:r>
          </a:p>
          <a:p>
            <a:r>
              <a:rPr lang="en-IN" dirty="0"/>
              <a:t>The operation of the digital signature is similar to that of the MAC.</a:t>
            </a:r>
          </a:p>
          <a:p>
            <a:r>
              <a:rPr lang="en-IN" dirty="0"/>
              <a:t>In the case of the digital signature, the </a:t>
            </a:r>
            <a:r>
              <a:rPr lang="en-IN" dirty="0">
                <a:solidFill>
                  <a:srgbClr val="C00000"/>
                </a:solidFill>
              </a:rPr>
              <a:t>hash value of a message is encrypted with a user’s private key</a:t>
            </a:r>
            <a:r>
              <a:rPr lang="en-IN" dirty="0">
                <a:solidFill>
                  <a:srgbClr val="FF0000"/>
                </a:solidFill>
              </a:rPr>
              <a:t>. </a:t>
            </a:r>
          </a:p>
          <a:p>
            <a:r>
              <a:rPr lang="en-IN" dirty="0"/>
              <a:t>Anyone who knows the user’s public key can verify the integrity of the message that is associated with the digital signature.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235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Requirements for hash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buFontTx/>
              <a:buAutoNum type="arabicPeriod"/>
            </a:pPr>
            <a:r>
              <a:rPr lang="en-US" dirty="0">
                <a:cs typeface="Arial" pitchFamily="34" charset="0"/>
              </a:rPr>
              <a:t>Can be applied to any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length of message M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442913" indent="-442913">
              <a:buFontTx/>
              <a:buAutoNum type="arabicPeriod"/>
            </a:pPr>
            <a:r>
              <a:rPr lang="en-US" dirty="0">
                <a:cs typeface="Arial" pitchFamily="34" charset="0"/>
              </a:rPr>
              <a:t>Produces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fixed-length output h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442913" indent="-442913">
              <a:buFontTx/>
              <a:buAutoNum type="arabicPeriod"/>
            </a:pPr>
            <a:r>
              <a:rPr lang="en-US" dirty="0">
                <a:cs typeface="Arial" pitchFamily="34" charset="0"/>
              </a:rPr>
              <a:t>It is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easy to compute h=H(M)</a:t>
            </a:r>
            <a:r>
              <a:rPr lang="en-US" dirty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for any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message M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442913" indent="-442913">
              <a:buFontTx/>
              <a:buAutoNum type="arabicPeriod"/>
            </a:pPr>
            <a:r>
              <a:rPr lang="en-US" dirty="0">
                <a:cs typeface="Arial" pitchFamily="34" charset="0"/>
              </a:rPr>
              <a:t>Given hash value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h</a:t>
            </a:r>
            <a:r>
              <a:rPr lang="en-US" dirty="0">
                <a:cs typeface="Arial" pitchFamily="34" charset="0"/>
              </a:rPr>
              <a:t> is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infeasible</a:t>
            </a:r>
            <a:r>
              <a:rPr lang="en-US" dirty="0">
                <a:cs typeface="Arial" pitchFamily="34" charset="0"/>
              </a:rPr>
              <a:t> to find 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y</a:t>
            </a:r>
            <a:r>
              <a:rPr lang="en-US" i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such that</a:t>
            </a:r>
            <a:r>
              <a:rPr lang="en-US" i="1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dirty="0">
                <a:cs typeface="Arial" pitchFamily="34" charset="0"/>
              </a:rPr>
              <a:t>(</a:t>
            </a:r>
            <a:r>
              <a:rPr lang="en-US" i="1" dirty="0">
                <a:solidFill>
                  <a:srgbClr val="C00000"/>
                </a:solidFill>
                <a:cs typeface="Arial" pitchFamily="34" charset="0"/>
              </a:rPr>
              <a:t>H(y) = h</a:t>
            </a:r>
            <a:r>
              <a:rPr lang="en-US" dirty="0">
                <a:cs typeface="Arial" pitchFamily="34" charset="0"/>
              </a:rPr>
              <a:t>)</a:t>
            </a:r>
          </a:p>
          <a:p>
            <a:pPr marL="987425" lvl="1" indent="-365125">
              <a:buClr>
                <a:schemeClr val="tx1"/>
              </a:buClr>
              <a:buFontTx/>
              <a:buChar char="•"/>
            </a:pPr>
            <a:r>
              <a:rPr lang="en-US" sz="2400" i="1" dirty="0">
                <a:solidFill>
                  <a:srgbClr val="C00000"/>
                </a:solidFill>
                <a:cs typeface="Arial" pitchFamily="34" charset="0"/>
              </a:rPr>
              <a:t>One-way property (</a:t>
            </a:r>
            <a:r>
              <a:rPr lang="en-IN" sz="2400" i="1" dirty="0">
                <a:solidFill>
                  <a:srgbClr val="C00000"/>
                </a:solidFill>
                <a:cs typeface="Arial" pitchFamily="34" charset="0"/>
              </a:rPr>
              <a:t>In other words, given a ﬁngerprint, we cannot derive a matching message</a:t>
            </a:r>
            <a:r>
              <a:rPr lang="en-US" sz="2400" i="1" dirty="0">
                <a:solidFill>
                  <a:srgbClr val="C00000"/>
                </a:solidFill>
                <a:cs typeface="Arial" pitchFamily="34" charset="0"/>
              </a:rPr>
              <a:t>).</a:t>
            </a:r>
          </a:p>
          <a:p>
            <a:pPr marL="442913" indent="-442913">
              <a:buClr>
                <a:schemeClr val="tx1"/>
              </a:buClr>
              <a:buFontTx/>
              <a:buAutoNum type="arabicPeriod"/>
            </a:pPr>
            <a:r>
              <a:rPr lang="en-IN" dirty="0">
                <a:cs typeface="Arial" pitchFamily="34" charset="0"/>
              </a:rPr>
              <a:t>For given block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x</a:t>
            </a:r>
            <a:r>
              <a:rPr lang="en-IN" dirty="0">
                <a:cs typeface="Arial" pitchFamily="34" charset="0"/>
              </a:rPr>
              <a:t>, it is computationally infeasible to find 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IN" i="1" dirty="0">
                <a:solidFill>
                  <a:srgbClr val="FF0000"/>
                </a:solidFill>
                <a:cs typeface="Arial" pitchFamily="34" charset="0"/>
              </a:rPr>
              <a:t>      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y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 ≠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x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 </a:t>
            </a:r>
            <a:r>
              <a:rPr lang="en-IN" dirty="0">
                <a:cs typeface="Arial" pitchFamily="34" charset="0"/>
              </a:rPr>
              <a:t>with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H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(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y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) =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H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(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x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)</a:t>
            </a:r>
          </a:p>
          <a:p>
            <a:pPr marL="987425" lvl="1" indent="-365125">
              <a:buClr>
                <a:schemeClr val="tx1"/>
              </a:buClr>
              <a:buFontTx/>
              <a:buChar char="•"/>
            </a:pPr>
            <a:r>
              <a:rPr lang="en-US" sz="2400" i="1" dirty="0">
                <a:solidFill>
                  <a:srgbClr val="C00000"/>
                </a:solidFill>
                <a:cs typeface="Arial" pitchFamily="34" charset="0"/>
              </a:rPr>
              <a:t>Weak collision resistance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 startAt="6"/>
            </a:pPr>
            <a:r>
              <a:rPr lang="en-IN" dirty="0">
                <a:cs typeface="Arial" pitchFamily="34" charset="0"/>
              </a:rPr>
              <a:t>It is computationally infeasible to find messages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m1 </a:t>
            </a:r>
            <a:r>
              <a:rPr lang="en-IN" dirty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IN" dirty="0">
                <a:cs typeface="Arial" pitchFamily="34" charset="0"/>
              </a:rPr>
              <a:t>and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m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2</a:t>
            </a:r>
            <a:r>
              <a:rPr lang="en-IN" dirty="0">
                <a:cs typeface="Arial" pitchFamily="34" charset="0"/>
              </a:rPr>
              <a:t> with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H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(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m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1) = 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H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(</a:t>
            </a:r>
            <a:r>
              <a:rPr lang="en-IN" i="1" dirty="0">
                <a:solidFill>
                  <a:srgbClr val="C00000"/>
                </a:solidFill>
                <a:cs typeface="Arial" pitchFamily="34" charset="0"/>
              </a:rPr>
              <a:t>m</a:t>
            </a:r>
            <a:r>
              <a:rPr lang="en-IN" dirty="0">
                <a:solidFill>
                  <a:srgbClr val="C00000"/>
                </a:solidFill>
                <a:cs typeface="Arial" pitchFamily="34" charset="0"/>
              </a:rPr>
              <a:t>2) </a:t>
            </a:r>
          </a:p>
          <a:p>
            <a:pPr marL="987425" lvl="1" indent="-365125">
              <a:buClr>
                <a:schemeClr val="tx1"/>
              </a:buClr>
              <a:buFontTx/>
              <a:buChar char="•"/>
            </a:pPr>
            <a:r>
              <a:rPr lang="en-US" sz="2400" i="1" dirty="0">
                <a:solidFill>
                  <a:srgbClr val="C00000"/>
                </a:solidFill>
                <a:cs typeface="Arial" pitchFamily="34" charset="0"/>
              </a:rPr>
              <a:t>Strong collision resistance</a:t>
            </a:r>
            <a:endParaRPr lang="en-AU" sz="2400" i="1" dirty="0">
              <a:solidFill>
                <a:srgbClr val="C00000"/>
              </a:solidFill>
              <a:cs typeface="Arial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57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Hash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IN" dirty="0"/>
                  <a:t>The input (message, file, etc.) is viewed as a </a:t>
                </a:r>
                <a:r>
                  <a:rPr lang="en-IN" dirty="0">
                    <a:solidFill>
                      <a:srgbClr val="C00000"/>
                    </a:solidFill>
                  </a:rPr>
                  <a:t>sequence of n-bit blocks</a:t>
                </a:r>
                <a:r>
                  <a:rPr lang="en-IN" dirty="0"/>
                  <a:t>. </a:t>
                </a:r>
              </a:p>
              <a:p>
                <a:r>
                  <a:rPr lang="en-IN" dirty="0"/>
                  <a:t>The input is processed one block at a time in an iterative fashion to produce an </a:t>
                </a:r>
                <a:r>
                  <a:rPr lang="en-IN" dirty="0">
                    <a:solidFill>
                      <a:srgbClr val="C00000"/>
                    </a:solidFill>
                  </a:rPr>
                  <a:t>n-bit hash function.</a:t>
                </a:r>
              </a:p>
              <a:p>
                <a:r>
                  <a:rPr lang="en-IN" dirty="0"/>
                  <a:t>One of the simplest hash functions is the bit-by-bit exclusive-OR (XOR) of every block.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⊕ …⊕</m:t>
                      </m:r>
                      <m:sSub>
                        <m:sSub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IN" dirty="0"/>
                  <a:t>		Where, 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</a:rPr>
                  <a:t>		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I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:r>
                  <a:rPr lang="en-IN" i="1" dirty="0" err="1"/>
                  <a:t>i</a:t>
                </a:r>
                <a:r>
                  <a:rPr lang="en-IN" baseline="30000" dirty="0" err="1"/>
                  <a:t>th</a:t>
                </a:r>
                <a:r>
                  <a:rPr lang="en-IN" dirty="0"/>
                  <a:t> bit of the hash code 1 ≤ </a:t>
                </a:r>
                <a:r>
                  <a:rPr lang="en-IN" i="1" dirty="0" err="1"/>
                  <a:t>i</a:t>
                </a:r>
                <a:r>
                  <a:rPr lang="en-IN" dirty="0"/>
                  <a:t> ≤ n</a:t>
                </a:r>
              </a:p>
              <a:p>
                <a:pPr marL="0" indent="0">
                  <a:buNone/>
                </a:pPr>
                <a:r>
                  <a:rPr lang="en-IN" i="1" dirty="0"/>
                  <a:t>		          m = </a:t>
                </a:r>
                <a:r>
                  <a:rPr lang="en-IN" dirty="0"/>
                  <a:t>number of n-bit blocks in the input</a:t>
                </a:r>
              </a:p>
              <a:p>
                <a:pPr marL="0" indent="0">
                  <a:buNone/>
                </a:pPr>
                <a:r>
                  <a:rPr lang="en-IN" dirty="0">
                    <a:solidFill>
                      <a:schemeClr val="tx1"/>
                    </a:solidFill>
                  </a:rPr>
                  <a:t>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IN" dirty="0">
                    <a:solidFill>
                      <a:schemeClr val="tx1"/>
                    </a:solidFill>
                  </a:rPr>
                  <a:t> = 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i</a:t>
                </a:r>
                <a:r>
                  <a:rPr lang="en-IN" baseline="30000" dirty="0" err="1">
                    <a:solidFill>
                      <a:schemeClr val="tx1"/>
                    </a:solidFill>
                  </a:rPr>
                  <a:t>th</a:t>
                </a:r>
                <a:r>
                  <a:rPr lang="en-IN" dirty="0">
                    <a:solidFill>
                      <a:schemeClr val="tx1"/>
                    </a:solidFill>
                  </a:rPr>
                  <a:t> bit in </a:t>
                </a:r>
                <a:r>
                  <a:rPr lang="en-IN" i="1" dirty="0" err="1">
                    <a:solidFill>
                      <a:schemeClr val="tx1"/>
                    </a:solidFill>
                  </a:rPr>
                  <a:t>j</a:t>
                </a:r>
                <a:r>
                  <a:rPr lang="en-IN" baseline="30000" dirty="0" err="1">
                    <a:solidFill>
                      <a:schemeClr val="tx1"/>
                    </a:solidFill>
                  </a:rPr>
                  <a:t>th</a:t>
                </a:r>
                <a:r>
                  <a:rPr lang="en-IN" dirty="0">
                    <a:solidFill>
                      <a:schemeClr val="tx1"/>
                    </a:solidFill>
                  </a:rPr>
                  <a:t> block</a:t>
                </a:r>
              </a:p>
              <a:p>
                <a:pPr marL="0" indent="0">
                  <a:buNone/>
                </a:pPr>
                <a:endParaRPr lang="en-IN" dirty="0">
                  <a:solidFill>
                    <a:schemeClr val="tx1"/>
                  </a:solidFill>
                </a:endParaRPr>
              </a:p>
              <a:p>
                <a:endParaRPr lang="en-IN" dirty="0"/>
              </a:p>
              <a:p>
                <a:pPr marL="0" indent="0">
                  <a:buNone/>
                </a:pPr>
                <a:r>
                  <a:rPr lang="en-IN" dirty="0"/>
                  <a:t>		</a:t>
                </a:r>
                <a:endParaRPr lang="en-IN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5" t="-1814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308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15" y="3932765"/>
            <a:ext cx="787152" cy="787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689027" y="3678269"/>
            <a:ext cx="1332149" cy="129614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3934742"/>
            <a:ext cx="787152" cy="78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299559" y="3680246"/>
            <a:ext cx="1332149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943" y="4772635"/>
            <a:ext cx="1212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1808" y="4794617"/>
            <a:ext cx="1244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9325" y="4972689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Encryption Algorithm</a:t>
            </a:r>
          </a:p>
          <a:p>
            <a:pPr algn="ctr"/>
            <a:r>
              <a:rPr lang="en-IN" sz="2000" b="1" dirty="0"/>
              <a:t>(e.g. RSA)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9857" y="4967928"/>
            <a:ext cx="269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Decryption Algorithm</a:t>
            </a:r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2476768" y="4326341"/>
            <a:ext cx="1212259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6" idx="1"/>
          </p:cNvCxnSpPr>
          <p:nvPr/>
        </p:nvCxnSpPr>
        <p:spPr>
          <a:xfrm>
            <a:off x="5021176" y="4326342"/>
            <a:ext cx="2278383" cy="1977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5" idx="1"/>
          </p:cNvCxnSpPr>
          <p:nvPr/>
        </p:nvCxnSpPr>
        <p:spPr>
          <a:xfrm>
            <a:off x="8631707" y="4328318"/>
            <a:ext cx="1107294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1976" y="3929499"/>
            <a:ext cx="294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endParaRPr lang="en-IN" sz="2200" b="1" i="1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48" y="1959073"/>
            <a:ext cx="476316" cy="4763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2581" y="3609676"/>
            <a:ext cx="1794754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Transmitted</a:t>
            </a:r>
          </a:p>
          <a:p>
            <a:pPr algn="ctr"/>
            <a:r>
              <a:rPr lang="en-IN" sz="2000" b="1" dirty="0"/>
              <a:t>cipher text</a:t>
            </a:r>
          </a:p>
          <a:p>
            <a:pPr algn="ctr"/>
            <a:endParaRPr lang="en-IN" sz="1100" b="1" dirty="0"/>
          </a:p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Y 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= E(</a:t>
            </a:r>
            <a:r>
              <a:rPr lang="en-IN" sz="2200" b="1" i="1" dirty="0" err="1">
                <a:latin typeface="+mj-lt"/>
                <a:cs typeface="Times New Roman" panose="02020603050405020304" pitchFamily="18" charset="0"/>
              </a:rPr>
              <a:t>PU</a:t>
            </a:r>
            <a:r>
              <a:rPr lang="en-IN" sz="2200" b="1" i="1" baseline="-25000" dirty="0" err="1">
                <a:latin typeface="+mj-lt"/>
                <a:cs typeface="Times New Roman" panose="02020603050405020304" pitchFamily="18" charset="0"/>
              </a:rPr>
              <a:t>a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83578" y="3917771"/>
            <a:ext cx="201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endParaRPr lang="en-IN" sz="2200" b="1" i="1" dirty="0"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619663" y="820842"/>
            <a:ext cx="1542917" cy="1235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Bob’s Public key ring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4102600" y="1987203"/>
            <a:ext cx="1151157" cy="632673"/>
            <a:chOff x="2578599" y="1987202"/>
            <a:chExt cx="1151157" cy="632673"/>
          </a:xfrm>
        </p:grpSpPr>
        <p:sp>
          <p:nvSpPr>
            <p:cNvPr id="17" name="TextBox 16"/>
            <p:cNvSpPr txBox="1"/>
            <p:nvPr/>
          </p:nvSpPr>
          <p:spPr>
            <a:xfrm>
              <a:off x="2897606" y="2219765"/>
              <a:ext cx="832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Alice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599" y="1987202"/>
              <a:ext cx="476316" cy="47631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4783015" y="1742717"/>
            <a:ext cx="1038517" cy="821749"/>
            <a:chOff x="3259016" y="1742716"/>
            <a:chExt cx="993988" cy="82174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10579">
              <a:off x="3259016" y="1742716"/>
              <a:ext cx="476316" cy="47631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638581" y="1856579"/>
              <a:ext cx="6144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Ted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208983" y="1808704"/>
            <a:ext cx="805492" cy="794251"/>
            <a:chOff x="1684983" y="1808703"/>
            <a:chExt cx="805492" cy="794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79070">
              <a:off x="2014159" y="1808703"/>
              <a:ext cx="476316" cy="47631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684983" y="2202844"/>
              <a:ext cx="782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Mike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33248" y="1332327"/>
            <a:ext cx="1082937" cy="961645"/>
            <a:chOff x="1387943" y="1332326"/>
            <a:chExt cx="804241" cy="96164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18821">
              <a:off x="1715868" y="1332326"/>
              <a:ext cx="476316" cy="47631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387943" y="1586085"/>
              <a:ext cx="569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Joy</a:t>
              </a:r>
            </a:p>
          </p:txBody>
        </p:sp>
      </p:grpSp>
      <p:cxnSp>
        <p:nvCxnSpPr>
          <p:cNvPr id="27" name="Straight Arrow Connector 26"/>
          <p:cNvCxnSpPr>
            <a:endCxn id="4" idx="0"/>
          </p:cNvCxnSpPr>
          <p:nvPr/>
        </p:nvCxnSpPr>
        <p:spPr>
          <a:xfrm>
            <a:off x="4355099" y="2535589"/>
            <a:ext cx="2" cy="114268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55099" y="2726536"/>
            <a:ext cx="161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Alice’s public key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47619" y="2776983"/>
            <a:ext cx="731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err="1"/>
              <a:t>PU</a:t>
            </a:r>
            <a:r>
              <a:rPr lang="en-IN" sz="2000" b="1" i="1" baseline="-25000" dirty="0" err="1"/>
              <a:t>a</a:t>
            </a:r>
            <a:endParaRPr lang="en-IN" sz="2000" b="1" i="1" baseline="-25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8009706" y="2535589"/>
            <a:ext cx="2" cy="114268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68832" y="2739883"/>
            <a:ext cx="177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Alice’s private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99291" y="2776983"/>
            <a:ext cx="6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err="1"/>
              <a:t>PR</a:t>
            </a:r>
            <a:r>
              <a:rPr lang="en-IN" sz="2000" b="1" i="1" baseline="-25000" dirty="0" err="1"/>
              <a:t>a</a:t>
            </a:r>
            <a:endParaRPr lang="en-IN" sz="2000" b="1" i="1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310289" y="6031109"/>
            <a:ext cx="7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94207" y="6023874"/>
            <a:ext cx="98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Alice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101468" y="834323"/>
            <a:ext cx="4815559" cy="830997"/>
          </a:xfrm>
          <a:prstGeom prst="rect">
            <a:avLst/>
          </a:prstGeom>
          <a:ln w="19050">
            <a:solidFill>
              <a:schemeClr val="tx2"/>
            </a:solidFill>
            <a:prstDash val="sysDash"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IN" sz="2400" dirty="0"/>
              <a:t>The entire encrypted message serves as a </a:t>
            </a:r>
            <a:r>
              <a:rPr lang="en-IN" sz="2400" dirty="0">
                <a:solidFill>
                  <a:srgbClr val="C00000"/>
                </a:solidFill>
              </a:rPr>
              <a:t>confidentiality</a:t>
            </a:r>
            <a:r>
              <a:rPr lang="en-IN" sz="2400" dirty="0">
                <a:solidFill>
                  <a:srgbClr val="FF0000"/>
                </a:solidFill>
              </a:rPr>
              <a:t>.</a:t>
            </a:r>
            <a:r>
              <a:rPr lang="en-IN" sz="2400" dirty="0"/>
              <a:t> 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3412897" y="3757946"/>
            <a:ext cx="549880" cy="3996444"/>
          </a:xfrm>
          <a:prstGeom prst="rightBrace">
            <a:avLst>
              <a:gd name="adj1" fmla="val 108769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ight Brace 42"/>
          <p:cNvSpPr/>
          <p:nvPr/>
        </p:nvSpPr>
        <p:spPr>
          <a:xfrm rot="5400000">
            <a:off x="8229451" y="3757946"/>
            <a:ext cx="549880" cy="3996444"/>
          </a:xfrm>
          <a:prstGeom prst="rightBrace">
            <a:avLst>
              <a:gd name="adj1" fmla="val 108769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478D-2ED6-E2E3-27D9-4DBB1E834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56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Asymmetric Key Encryption with Public Key</a:t>
            </a:r>
          </a:p>
        </p:txBody>
      </p:sp>
    </p:spTree>
    <p:extLst>
      <p:ext uri="{BB962C8B-B14F-4D97-AF65-F5344CB8AC3E}">
        <p14:creationId xmlns:p14="http://schemas.microsoft.com/office/powerpoint/2010/main" val="403889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8" grpId="0"/>
      <p:bldP spid="19" grpId="0" animBg="1"/>
      <p:bldP spid="28" grpId="0"/>
      <p:bldP spid="29" grpId="0"/>
      <p:bldP spid="31" grpId="0"/>
      <p:bldP spid="32" grpId="0"/>
      <p:bldP spid="34" grpId="0"/>
      <p:bldP spid="35" grpId="0"/>
      <p:bldP spid="41" grpId="0" animBg="1"/>
      <p:bldP spid="42" grpId="0" animBg="1"/>
      <p:bldP spid="4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- Secure Hash Algorithm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8183638"/>
              </p:ext>
            </p:extLst>
          </p:nvPr>
        </p:nvGraphicFramePr>
        <p:xfrm>
          <a:off x="277401" y="1871554"/>
          <a:ext cx="11661171" cy="457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SHA - 1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SHA</a:t>
                      </a:r>
                      <a:r>
                        <a:rPr lang="en-IN" sz="2400" baseline="0" dirty="0">
                          <a:solidFill>
                            <a:schemeClr val="accent6"/>
                          </a:solidFill>
                        </a:rPr>
                        <a:t> - 224</a:t>
                      </a:r>
                      <a:endParaRPr lang="en-IN" sz="2400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SHA - 256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SHA - 384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SHA - 512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2545260"/>
              </p:ext>
            </p:extLst>
          </p:nvPr>
        </p:nvGraphicFramePr>
        <p:xfrm>
          <a:off x="277402" y="2407832"/>
          <a:ext cx="11661171" cy="82296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Message Digest Size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4982057"/>
              </p:ext>
            </p:extLst>
          </p:nvPr>
        </p:nvGraphicFramePr>
        <p:xfrm>
          <a:off x="277401" y="3309870"/>
          <a:ext cx="11661171" cy="457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Message Size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&lt; 2</a:t>
                      </a:r>
                      <a:r>
                        <a:rPr lang="en-IN" sz="2400" baseline="30000" dirty="0"/>
                        <a:t>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&lt; 2</a:t>
                      </a:r>
                      <a:r>
                        <a:rPr kumimoji="0" lang="en-IN" sz="2400" b="1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&lt; 2</a:t>
                      </a:r>
                      <a:r>
                        <a:rPr kumimoji="0" lang="en-IN" sz="2400" b="1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&lt; 2</a:t>
                      </a:r>
                      <a:r>
                        <a:rPr kumimoji="0" lang="en-IN" sz="2400" b="1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128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&lt; 2</a:t>
                      </a:r>
                      <a:r>
                        <a:rPr kumimoji="0" lang="en-IN" sz="2400" b="1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128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933373"/>
              </p:ext>
            </p:extLst>
          </p:nvPr>
        </p:nvGraphicFramePr>
        <p:xfrm>
          <a:off x="277401" y="3846148"/>
          <a:ext cx="11661171" cy="457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Block Size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512</a:t>
                      </a:r>
                      <a:endParaRPr lang="en-IN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512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512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1024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1024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368615"/>
              </p:ext>
            </p:extLst>
          </p:nvPr>
        </p:nvGraphicFramePr>
        <p:xfrm>
          <a:off x="277401" y="4382426"/>
          <a:ext cx="11661171" cy="457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Word Size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32</a:t>
                      </a:r>
                      <a:endParaRPr lang="en-IN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32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32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  <p:graphicFrame>
        <p:nvGraphicFramePr>
          <p:cNvPr id="12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0545554"/>
              </p:ext>
            </p:extLst>
          </p:nvPr>
        </p:nvGraphicFramePr>
        <p:xfrm>
          <a:off x="277401" y="4918704"/>
          <a:ext cx="11661171" cy="4572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687348">
                  <a:extLst>
                    <a:ext uri="{9D8B030D-6E8A-4147-A177-3AD203B41FA5}">
                      <a16:colId xmlns:a16="http://schemas.microsoft.com/office/drawing/2014/main" val="4200896126"/>
                    </a:ext>
                  </a:extLst>
                </a:gridCol>
                <a:gridCol w="1487639">
                  <a:extLst>
                    <a:ext uri="{9D8B030D-6E8A-4147-A177-3AD203B41FA5}">
                      <a16:colId xmlns:a16="http://schemas.microsoft.com/office/drawing/2014/main" val="1110378494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857061815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898350033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632452238"/>
                    </a:ext>
                  </a:extLst>
                </a:gridCol>
                <a:gridCol w="1871546">
                  <a:extLst>
                    <a:ext uri="{9D8B030D-6E8A-4147-A177-3AD203B41FA5}">
                      <a16:colId xmlns:a16="http://schemas.microsoft.com/office/drawing/2014/main" val="1748980392"/>
                    </a:ext>
                  </a:extLst>
                </a:gridCol>
              </a:tblGrid>
              <a:tr h="386172">
                <a:tc>
                  <a:txBody>
                    <a:bodyPr/>
                    <a:lstStyle/>
                    <a:p>
                      <a:r>
                        <a:rPr lang="en-IN" sz="2400" dirty="0">
                          <a:solidFill>
                            <a:schemeClr val="accent6"/>
                          </a:solidFill>
                        </a:rPr>
                        <a:t>Number</a:t>
                      </a:r>
                      <a:r>
                        <a:rPr lang="en-IN" sz="2400" baseline="0" dirty="0">
                          <a:solidFill>
                            <a:schemeClr val="accent6"/>
                          </a:solidFill>
                        </a:rPr>
                        <a:t> of Steps</a:t>
                      </a:r>
                      <a:endParaRPr lang="en-IN" dirty="0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80</a:t>
                      </a:r>
                      <a:endParaRPr lang="en-IN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64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80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4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80</a:t>
                      </a:r>
                      <a:endParaRPr kumimoji="0" lang="en-IN" sz="2400" b="1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5491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641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4DAFA-3DF0-EC7A-4DAB-68C71DD1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SHA-1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8D64B-A0DD-CD9A-9225-4B879BAB4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US" dirty="0"/>
              <a:t>The Secure Hash Algorithm (SHA) was invented by the National Security Agency (NSA) and published in 1993 through the National Institute of Standard and Technology (NIST).</a:t>
            </a:r>
          </a:p>
          <a:p>
            <a:r>
              <a:rPr lang="en-US" dirty="0"/>
              <a:t>SHA depends on and shares the similar building blocks. </a:t>
            </a:r>
          </a:p>
          <a:p>
            <a:r>
              <a:rPr lang="en-US" dirty="0"/>
              <a:t>The design of SHA introduced a new process which develop the 16-word message block input to the compression function to an 80-word block between other things.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E31446-6DCC-2F29-6EE3-1B2F59604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448" y="3327258"/>
            <a:ext cx="6575104" cy="239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7D1B86-AEB5-4A59-3B77-1DB23577A2E3}"/>
              </a:ext>
            </a:extLst>
          </p:cNvPr>
          <p:cNvSpPr txBox="1"/>
          <p:nvPr/>
        </p:nvSpPr>
        <p:spPr>
          <a:xfrm>
            <a:off x="8209051" y="5534796"/>
            <a:ext cx="840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8F211C"/>
                </a:solidFill>
              </a:rPr>
              <a:t>160 bits</a:t>
            </a:r>
          </a:p>
        </p:txBody>
      </p:sp>
    </p:spTree>
    <p:extLst>
      <p:ext uri="{BB962C8B-B14F-4D97-AF65-F5344CB8AC3E}">
        <p14:creationId xmlns:p14="http://schemas.microsoft.com/office/powerpoint/2010/main" val="166205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651E-1530-C0AF-B2E9-C4886EB04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Hash Algorithm – SHA-1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2D9CA-951C-44F3-68FB-99CB8957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29DA7C-7277-5F31-504B-E479BF028060}"/>
              </a:ext>
            </a:extLst>
          </p:cNvPr>
          <p:cNvSpPr txBox="1"/>
          <p:nvPr/>
        </p:nvSpPr>
        <p:spPr>
          <a:xfrm>
            <a:off x="3502445" y="170551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(m1,m2,m3,…,mn)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546D8A-7111-5CED-7C48-39F9A412EF29}"/>
              </a:ext>
            </a:extLst>
          </p:cNvPr>
          <p:cNvSpPr/>
          <p:nvPr/>
        </p:nvSpPr>
        <p:spPr>
          <a:xfrm>
            <a:off x="3403880" y="2372377"/>
            <a:ext cx="2301412" cy="565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 Process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4A3499-C8FA-DC5C-4179-D7B89046326F}"/>
              </a:ext>
            </a:extLst>
          </p:cNvPr>
          <p:cNvSpPr/>
          <p:nvPr/>
        </p:nvSpPr>
        <p:spPr>
          <a:xfrm>
            <a:off x="5468986" y="3596909"/>
            <a:ext cx="2301412" cy="8700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Compression Function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FE2D79-DF8F-3663-3BED-40738435EAFD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4554586" y="2084639"/>
            <a:ext cx="0" cy="2877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7E932B92-D0A0-9A34-964B-2CDF5EBD94C3}"/>
              </a:ext>
            </a:extLst>
          </p:cNvPr>
          <p:cNvCxnSpPr/>
          <p:nvPr/>
        </p:nvCxnSpPr>
        <p:spPr>
          <a:xfrm>
            <a:off x="4554586" y="2937456"/>
            <a:ext cx="914400" cy="914400"/>
          </a:xfrm>
          <a:prstGeom prst="bentConnector3">
            <a:avLst>
              <a:gd name="adj1" fmla="val -56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B01D25-43A8-E55E-121D-8AEEB711980B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619692" y="4466937"/>
            <a:ext cx="0" cy="72151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2B80C752-6904-A7B5-63A3-4650D0850F8A}"/>
              </a:ext>
            </a:extLst>
          </p:cNvPr>
          <p:cNvCxnSpPr>
            <a:cxnSpLocks/>
          </p:cNvCxnSpPr>
          <p:nvPr/>
        </p:nvCxnSpPr>
        <p:spPr>
          <a:xfrm flipV="1">
            <a:off x="6619692" y="3674185"/>
            <a:ext cx="1824623" cy="1001034"/>
          </a:xfrm>
          <a:prstGeom prst="bentConnector3">
            <a:avLst>
              <a:gd name="adj1" fmla="val 10011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DB5B6BEC-CCCD-7E54-27D8-9CD4B2D2B090}"/>
              </a:ext>
            </a:extLst>
          </p:cNvPr>
          <p:cNvCxnSpPr/>
          <p:nvPr/>
        </p:nvCxnSpPr>
        <p:spPr>
          <a:xfrm rot="10800000">
            <a:off x="6609419" y="3061368"/>
            <a:ext cx="1834897" cy="617907"/>
          </a:xfrm>
          <a:prstGeom prst="bentConnector3">
            <a:avLst>
              <a:gd name="adj1" fmla="val 16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EAE56-60D5-D769-D69F-0C2751F30F74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6619692" y="3061368"/>
            <a:ext cx="0" cy="5355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8D97A7A-73CD-C604-796A-6E46FE708710}"/>
              </a:ext>
            </a:extLst>
          </p:cNvPr>
          <p:cNvSpPr txBox="1"/>
          <p:nvPr/>
        </p:nvSpPr>
        <p:spPr>
          <a:xfrm>
            <a:off x="4659030" y="205429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448 bits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E7A3E7-78B8-A045-FFBA-3EE866B8F5FF}"/>
              </a:ext>
            </a:extLst>
          </p:cNvPr>
          <p:cNvSpPr txBox="1"/>
          <p:nvPr/>
        </p:nvSpPr>
        <p:spPr>
          <a:xfrm>
            <a:off x="4289160" y="385185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 bits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73A39-95B1-BAE5-1794-89591038F044}"/>
              </a:ext>
            </a:extLst>
          </p:cNvPr>
          <p:cNvSpPr txBox="1"/>
          <p:nvPr/>
        </p:nvSpPr>
        <p:spPr>
          <a:xfrm>
            <a:off x="6113784" y="5201342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Hash</a:t>
            </a:r>
          </a:p>
          <a:p>
            <a:r>
              <a:rPr lang="en-US" dirty="0"/>
              <a:t>160 bits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C3D0D3-FB11-DBF8-994A-5D1DAB7843AE}"/>
              </a:ext>
            </a:extLst>
          </p:cNvPr>
          <p:cNvSpPr txBox="1"/>
          <p:nvPr/>
        </p:nvSpPr>
        <p:spPr>
          <a:xfrm>
            <a:off x="6515052" y="267080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 bits</a:t>
            </a:r>
          </a:p>
        </p:txBody>
      </p:sp>
    </p:spTree>
    <p:extLst>
      <p:ext uri="{BB962C8B-B14F-4D97-AF65-F5344CB8AC3E}">
        <p14:creationId xmlns:p14="http://schemas.microsoft.com/office/powerpoint/2010/main" val="271757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3" grpId="0"/>
      <p:bldP spid="14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DA1A8-1A8F-F845-44C7-8D434116C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1 − Append padding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237B9-E9A1-35BC-F592-28F6606B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6313850" cy="5590565"/>
          </a:xfrm>
        </p:spPr>
        <p:txBody>
          <a:bodyPr/>
          <a:lstStyle/>
          <a:p>
            <a:r>
              <a:rPr lang="en-US" dirty="0"/>
              <a:t>First, we </a:t>
            </a:r>
            <a:r>
              <a:rPr lang="en-US" dirty="0">
                <a:solidFill>
                  <a:srgbClr val="C00000"/>
                </a:solidFill>
              </a:rPr>
              <a:t>break</a:t>
            </a:r>
            <a:r>
              <a:rPr lang="en-US" dirty="0"/>
              <a:t> our message into ’n’ number of parts (m</a:t>
            </a:r>
            <a:r>
              <a:rPr lang="en-US" baseline="-25000" dirty="0"/>
              <a:t>1</a:t>
            </a:r>
            <a:r>
              <a:rPr lang="en-US" dirty="0"/>
              <a:t>, m</a:t>
            </a:r>
            <a:r>
              <a:rPr lang="en-US" baseline="-25000" dirty="0"/>
              <a:t>2</a:t>
            </a:r>
            <a:r>
              <a:rPr lang="en-US" dirty="0"/>
              <a:t>, m</a:t>
            </a:r>
            <a:r>
              <a:rPr lang="en-US" baseline="-25000" dirty="0"/>
              <a:t>3</a:t>
            </a:r>
            <a:r>
              <a:rPr lang="en-US" dirty="0"/>
              <a:t>, … m</a:t>
            </a:r>
            <a:r>
              <a:rPr lang="en-US" baseline="-25000" dirty="0"/>
              <a:t>n</a:t>
            </a:r>
            <a:r>
              <a:rPr lang="en-US" dirty="0"/>
              <a:t>), each of </a:t>
            </a:r>
            <a:r>
              <a:rPr lang="en-US" dirty="0">
                <a:solidFill>
                  <a:srgbClr val="C00000"/>
                </a:solidFill>
              </a:rPr>
              <a:t>size of 448 bits</a:t>
            </a:r>
            <a:r>
              <a:rPr lang="en-US" dirty="0"/>
              <a:t>.</a:t>
            </a:r>
          </a:p>
          <a:p>
            <a:r>
              <a:rPr lang="en-US" dirty="0"/>
              <a:t>Then we </a:t>
            </a:r>
            <a:r>
              <a:rPr lang="en-US" dirty="0">
                <a:solidFill>
                  <a:srgbClr val="C00000"/>
                </a:solidFill>
              </a:rPr>
              <a:t>add 64 bits </a:t>
            </a:r>
            <a:r>
              <a:rPr lang="en-US" dirty="0"/>
              <a:t>of </a:t>
            </a:r>
            <a:r>
              <a:rPr lang="en-US" dirty="0">
                <a:solidFill>
                  <a:srgbClr val="C00000"/>
                </a:solidFill>
              </a:rPr>
              <a:t>padding</a:t>
            </a:r>
            <a:r>
              <a:rPr lang="en-US" dirty="0"/>
              <a:t> to each of them which converts their total length to </a:t>
            </a:r>
            <a:r>
              <a:rPr lang="en-US" dirty="0">
                <a:solidFill>
                  <a:srgbClr val="C00000"/>
                </a:solidFill>
              </a:rPr>
              <a:t>512 bits</a:t>
            </a:r>
            <a:r>
              <a:rPr lang="en-US" dirty="0"/>
              <a:t>. </a:t>
            </a:r>
          </a:p>
          <a:p>
            <a:r>
              <a:rPr lang="en-IN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Padding includes a </a:t>
            </a:r>
            <a:r>
              <a:rPr lang="en-IN" b="0" i="0" u="none" strike="noStrike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single 1 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followed by the essential number of </a:t>
            </a:r>
            <a:r>
              <a:rPr lang="en-IN" b="0" i="0" u="none" strike="noStrike" dirty="0">
                <a:solidFill>
                  <a:srgbClr val="C00000"/>
                </a:solidFill>
                <a:effectLst/>
                <a:latin typeface="Verdana" panose="020B0604030504040204" pitchFamily="34" charset="0"/>
              </a:rPr>
              <a:t>0</a:t>
            </a:r>
            <a:r>
              <a:rPr lang="en-IN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bits.</a:t>
            </a:r>
            <a:endParaRPr lang="en-US" dirty="0"/>
          </a:p>
          <a:p>
            <a:r>
              <a:rPr lang="en-US" dirty="0"/>
              <a:t>These 512 bits are then put in the </a:t>
            </a:r>
            <a:r>
              <a:rPr lang="en-US" dirty="0">
                <a:solidFill>
                  <a:srgbClr val="C00000"/>
                </a:solidFill>
              </a:rPr>
              <a:t>compression function </a:t>
            </a:r>
            <a:r>
              <a:rPr lang="en-US" dirty="0"/>
              <a:t>along with the 160 bits of compressed output, for the first time we carry predefined value for the 160 bit value.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45594-E499-CECD-8020-D16ECED58199}"/>
              </a:ext>
            </a:extLst>
          </p:cNvPr>
          <p:cNvSpPr txBox="1"/>
          <p:nvPr/>
        </p:nvSpPr>
        <p:spPr>
          <a:xfrm>
            <a:off x="7118948" y="1263721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 (m1, m2, m3, …, mn)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5ADE886-83D2-1B3B-9870-4F0B63412DCF}"/>
              </a:ext>
            </a:extLst>
          </p:cNvPr>
          <p:cNvSpPr/>
          <p:nvPr/>
        </p:nvSpPr>
        <p:spPr>
          <a:xfrm>
            <a:off x="7020383" y="1930588"/>
            <a:ext cx="2301412" cy="56507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Padding Process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43E7E0D-4854-BD81-E0EC-FD1D1AFC580A}"/>
              </a:ext>
            </a:extLst>
          </p:cNvPr>
          <p:cNvSpPr/>
          <p:nvPr/>
        </p:nvSpPr>
        <p:spPr>
          <a:xfrm>
            <a:off x="9085489" y="3155120"/>
            <a:ext cx="2301412" cy="8700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Compression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579807-D0F0-846B-E5DA-1FCE0AFF46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171089" y="1642850"/>
            <a:ext cx="0" cy="28773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8423BD73-B8D8-DB8D-2CF5-F2CB94EA39AA}"/>
              </a:ext>
            </a:extLst>
          </p:cNvPr>
          <p:cNvCxnSpPr/>
          <p:nvPr/>
        </p:nvCxnSpPr>
        <p:spPr>
          <a:xfrm>
            <a:off x="8171089" y="2495667"/>
            <a:ext cx="914400" cy="914400"/>
          </a:xfrm>
          <a:prstGeom prst="bentConnector3">
            <a:avLst>
              <a:gd name="adj1" fmla="val -562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C26256-919F-4963-8D6C-777B65DCC74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236195" y="4025148"/>
            <a:ext cx="0" cy="721513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D3362607-BBDA-3762-412F-259BCAFC0509}"/>
              </a:ext>
            </a:extLst>
          </p:cNvPr>
          <p:cNvCxnSpPr>
            <a:cxnSpLocks/>
          </p:cNvCxnSpPr>
          <p:nvPr/>
        </p:nvCxnSpPr>
        <p:spPr>
          <a:xfrm flipV="1">
            <a:off x="10236195" y="3232396"/>
            <a:ext cx="1824623" cy="1001034"/>
          </a:xfrm>
          <a:prstGeom prst="bentConnector3">
            <a:avLst>
              <a:gd name="adj1" fmla="val 10011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F5674BDE-7ECF-A0B2-EE01-B9D69A0778FD}"/>
              </a:ext>
            </a:extLst>
          </p:cNvPr>
          <p:cNvCxnSpPr/>
          <p:nvPr/>
        </p:nvCxnSpPr>
        <p:spPr>
          <a:xfrm rot="10800000">
            <a:off x="10225922" y="2619579"/>
            <a:ext cx="1834897" cy="617907"/>
          </a:xfrm>
          <a:prstGeom prst="bentConnector3">
            <a:avLst>
              <a:gd name="adj1" fmla="val 166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D23CE54-1C9D-4C36-A462-D2EDACC983D6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236195" y="2619579"/>
            <a:ext cx="0" cy="53554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2758C5-BAD5-A7F0-7C18-A938A4592E09}"/>
              </a:ext>
            </a:extLst>
          </p:cNvPr>
          <p:cNvSpPr txBox="1"/>
          <p:nvPr/>
        </p:nvSpPr>
        <p:spPr>
          <a:xfrm>
            <a:off x="8275533" y="161250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448 bits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F9D09E-F28B-C755-8859-640843CB0D79}"/>
              </a:ext>
            </a:extLst>
          </p:cNvPr>
          <p:cNvSpPr txBox="1"/>
          <p:nvPr/>
        </p:nvSpPr>
        <p:spPr>
          <a:xfrm>
            <a:off x="7905663" y="34100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512 bits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C4DC463-20ED-ED99-ED3E-CC2A43F60437}"/>
              </a:ext>
            </a:extLst>
          </p:cNvPr>
          <p:cNvSpPr txBox="1"/>
          <p:nvPr/>
        </p:nvSpPr>
        <p:spPr>
          <a:xfrm>
            <a:off x="9730287" y="4759553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Hash</a:t>
            </a:r>
          </a:p>
          <a:p>
            <a:r>
              <a:rPr lang="en-US" dirty="0"/>
              <a:t>160 bits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CE7DB2-4280-A433-66E1-53DCA471F68E}"/>
              </a:ext>
            </a:extLst>
          </p:cNvPr>
          <p:cNvSpPr txBox="1"/>
          <p:nvPr/>
        </p:nvSpPr>
        <p:spPr>
          <a:xfrm>
            <a:off x="10131555" y="222901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160 bits</a:t>
            </a:r>
          </a:p>
        </p:txBody>
      </p:sp>
    </p:spTree>
    <p:extLst>
      <p:ext uri="{BB962C8B-B14F-4D97-AF65-F5344CB8AC3E}">
        <p14:creationId xmlns:p14="http://schemas.microsoft.com/office/powerpoint/2010/main" val="11705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9" grpId="0" animBg="1"/>
      <p:bldP spid="43" grpId="0"/>
      <p:bldP spid="44" grpId="0"/>
      <p:bldP spid="45" grpId="0"/>
      <p:bldP spid="4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7BA8-6620-9F54-0523-9357E35C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2 − Compression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8C345-322E-2C86-6DE9-44C98324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9676" y="863444"/>
            <a:ext cx="7201145" cy="5590565"/>
          </a:xfrm>
        </p:spPr>
        <p:txBody>
          <a:bodyPr/>
          <a:lstStyle/>
          <a:p>
            <a:r>
              <a:rPr lang="en-US" dirty="0"/>
              <a:t>The compression function has a </a:t>
            </a:r>
            <a:r>
              <a:rPr lang="en-US" dirty="0">
                <a:solidFill>
                  <a:srgbClr val="C00000"/>
                </a:solidFill>
              </a:rPr>
              <a:t>total of 80 rounds</a:t>
            </a:r>
            <a:r>
              <a:rPr lang="en-US" dirty="0"/>
              <a:t>, these 80 rounds input with </a:t>
            </a:r>
            <a:r>
              <a:rPr lang="en-US" dirty="0">
                <a:solidFill>
                  <a:srgbClr val="C00000"/>
                </a:solidFill>
              </a:rPr>
              <a:t>512 bits </a:t>
            </a:r>
            <a:r>
              <a:rPr lang="en-US" dirty="0"/>
              <a:t>each.</a:t>
            </a:r>
          </a:p>
          <a:p>
            <a:r>
              <a:rPr lang="en-US" dirty="0"/>
              <a:t>These 512 bits are further divided into </a:t>
            </a:r>
            <a:r>
              <a:rPr lang="en-US" dirty="0">
                <a:solidFill>
                  <a:srgbClr val="C00000"/>
                </a:solidFill>
              </a:rPr>
              <a:t>16 parts each of 32 bits </a:t>
            </a:r>
            <a:r>
              <a:rPr lang="en-US" dirty="0"/>
              <a:t>and these are marked from </a:t>
            </a:r>
            <a:r>
              <a:rPr lang="en-US" dirty="0">
                <a:solidFill>
                  <a:srgbClr val="C00000"/>
                </a:solidFill>
              </a:rPr>
              <a:t>W1 to W16</a:t>
            </a:r>
            <a:r>
              <a:rPr lang="en-US" dirty="0"/>
              <a:t>.</a:t>
            </a:r>
          </a:p>
          <a:p>
            <a:r>
              <a:rPr lang="en-US" dirty="0"/>
              <a:t>The problem is that we have only 16 distinct parts of the message and 80 rounds of computation.</a:t>
            </a:r>
          </a:p>
          <a:p>
            <a:r>
              <a:rPr lang="en-US" dirty="0"/>
              <a:t>So, we </a:t>
            </a:r>
            <a:r>
              <a:rPr lang="en-US" dirty="0">
                <a:solidFill>
                  <a:srgbClr val="C00000"/>
                </a:solidFill>
              </a:rPr>
              <a:t>repeat these 16 parts </a:t>
            </a:r>
            <a:r>
              <a:rPr lang="en-US" dirty="0"/>
              <a:t>over and over for </a:t>
            </a:r>
            <a:r>
              <a:rPr lang="en-US" dirty="0">
                <a:solidFill>
                  <a:srgbClr val="C00000"/>
                </a:solidFill>
              </a:rPr>
              <a:t>five times </a:t>
            </a:r>
            <a:r>
              <a:rPr lang="en-US" dirty="0"/>
              <a:t>in the exact sequence they are in W1 to W16.</a:t>
            </a:r>
          </a:p>
        </p:txBody>
      </p:sp>
      <p:pic>
        <p:nvPicPr>
          <p:cNvPr id="5122" name="Picture 2" descr="Secure Hash Algorithm (SHA-1) | Download Scientific Diagram">
            <a:extLst>
              <a:ext uri="{FF2B5EF4-FFF2-40B4-BE49-F238E27FC236}">
                <a16:creationId xmlns:a16="http://schemas.microsoft.com/office/drawing/2014/main" id="{D7160EAE-EA9E-2A18-61AE-21922C92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2" y="1087074"/>
            <a:ext cx="4181583" cy="49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EC1BE7C-8CCA-E5C7-E9CC-DBF89FC0E6EE}"/>
              </a:ext>
            </a:extLst>
          </p:cNvPr>
          <p:cNvSpPr/>
          <p:nvPr/>
        </p:nvSpPr>
        <p:spPr>
          <a:xfrm>
            <a:off x="750013" y="996593"/>
            <a:ext cx="1058239" cy="23630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Message 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20AC8CD-07DA-8DA6-3EA3-154101BE18F4}"/>
              </a:ext>
            </a:extLst>
          </p:cNvPr>
          <p:cNvSpPr/>
          <p:nvPr/>
        </p:nvSpPr>
        <p:spPr>
          <a:xfrm>
            <a:off x="2854504" y="5433315"/>
            <a:ext cx="885290" cy="238020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160 bits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99D3A98-13D9-5D03-8E6A-DC6DE20AB8E5}"/>
              </a:ext>
            </a:extLst>
          </p:cNvPr>
          <p:cNvSpPr/>
          <p:nvPr/>
        </p:nvSpPr>
        <p:spPr>
          <a:xfrm>
            <a:off x="1212352" y="5312436"/>
            <a:ext cx="1402422" cy="236306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Continue</a:t>
            </a:r>
          </a:p>
          <a:p>
            <a:pPr algn="ctr"/>
            <a:r>
              <a:rPr lang="en-US" sz="1200" dirty="0"/>
              <a:t> Up to last block</a:t>
            </a:r>
          </a:p>
        </p:txBody>
      </p:sp>
    </p:spTree>
    <p:extLst>
      <p:ext uri="{BB962C8B-B14F-4D97-AF65-F5344CB8AC3E}">
        <p14:creationId xmlns:p14="http://schemas.microsoft.com/office/powerpoint/2010/main" val="12363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61B7-BE5A-F0B7-83D2-E4D15138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3 −Initialize the buffer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37CA3-DB88-55A0-76EB-07FC97B2A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162" y="863444"/>
            <a:ext cx="7632659" cy="5590565"/>
          </a:xfrm>
        </p:spPr>
        <p:txBody>
          <a:bodyPr/>
          <a:lstStyle/>
          <a:p>
            <a:r>
              <a:rPr lang="en-US" dirty="0"/>
              <a:t>we have 160 bits input, we break it down into 5 parts which we name to be A, B, C, D &amp; E.</a:t>
            </a:r>
          </a:p>
          <a:p>
            <a:endParaRPr lang="en-US" dirty="0"/>
          </a:p>
        </p:txBody>
      </p:sp>
      <p:pic>
        <p:nvPicPr>
          <p:cNvPr id="3076" name="Picture 4" descr="SHA-1 - Wikipedia">
            <a:extLst>
              <a:ext uri="{FF2B5EF4-FFF2-40B4-BE49-F238E27FC236}">
                <a16:creationId xmlns:a16="http://schemas.microsoft.com/office/drawing/2014/main" id="{6D484BDD-0BE9-73FB-90EC-3A980CD3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28" y="1447800"/>
            <a:ext cx="38100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FA91F-C45D-659D-794F-16986E9F8469}"/>
              </a:ext>
            </a:extLst>
          </p:cNvPr>
          <p:cNvSpPr txBox="1"/>
          <p:nvPr/>
        </p:nvSpPr>
        <p:spPr>
          <a:xfrm>
            <a:off x="9634594" y="1715200"/>
            <a:ext cx="2075378" cy="194095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Initial Value: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= 6745 2301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 =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cd ab89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 = 98ba 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dcfe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 = 1032 5476</a:t>
            </a:r>
          </a:p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 =  c3d2 e1f0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42CAD-D965-EBC0-8C41-363845C0B0EF}"/>
              </a:ext>
            </a:extLst>
          </p:cNvPr>
          <p:cNvSpPr txBox="1"/>
          <p:nvPr/>
        </p:nvSpPr>
        <p:spPr>
          <a:xfrm>
            <a:off x="1294544" y="541020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Round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48F554-DC7F-BC49-186F-4EBA387BD5C6}"/>
              </a:ext>
            </a:extLst>
          </p:cNvPr>
          <p:cNvSpPr txBox="1"/>
          <p:nvPr/>
        </p:nvSpPr>
        <p:spPr>
          <a:xfrm>
            <a:off x="5030244" y="1737104"/>
            <a:ext cx="4339787" cy="967978"/>
          </a:xfrm>
          <a:prstGeom prst="roundRect">
            <a:avLst>
              <a:gd name="adj" fmla="val 8232"/>
            </a:avLst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b="1" i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Rounds 1-20</a:t>
            </a:r>
            <a:r>
              <a:rPr lang="en-IN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f(1) = (B and C) or ((not B) and D)</a:t>
            </a:r>
            <a:br>
              <a:rPr lang="en-IN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k(1) = 5A82 7999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8CD5A-13E0-AB2C-1D65-6635422F9FDF}"/>
              </a:ext>
            </a:extLst>
          </p:cNvPr>
          <p:cNvSpPr txBox="1"/>
          <p:nvPr/>
        </p:nvSpPr>
        <p:spPr>
          <a:xfrm>
            <a:off x="5030244" y="2945011"/>
            <a:ext cx="4339787" cy="967978"/>
          </a:xfrm>
          <a:prstGeom prst="roundRect">
            <a:avLst>
              <a:gd name="adj" fmla="val 8232"/>
            </a:avLst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Rounds 21-40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f(2) = B </a:t>
            </a:r>
            <a:r>
              <a:rPr lang="en-IN" i="0" u="none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xor</a:t>
            </a: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C </a:t>
            </a:r>
            <a:r>
              <a:rPr lang="en-IN" i="0" u="none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xor</a:t>
            </a: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D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k(2) = 6ED9 EBA1</a:t>
            </a:r>
            <a:endParaRPr lang="en-IN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30FFC-617E-9B6E-9C90-9F8DBE6DB845}"/>
              </a:ext>
            </a:extLst>
          </p:cNvPr>
          <p:cNvSpPr txBox="1"/>
          <p:nvPr/>
        </p:nvSpPr>
        <p:spPr>
          <a:xfrm>
            <a:off x="5030244" y="4160214"/>
            <a:ext cx="4339787" cy="967978"/>
          </a:xfrm>
          <a:prstGeom prst="roundRect">
            <a:avLst>
              <a:gd name="adj" fmla="val 8232"/>
            </a:avLst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Rounds 41-60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f(3) = (B and C) or (B and D) or (C and D) 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k(3) = 8F1B BCDC</a:t>
            </a:r>
            <a:endParaRPr lang="en-IN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DA9F6-60CE-F6F7-20DB-EBD954F8CF79}"/>
              </a:ext>
            </a:extLst>
          </p:cNvPr>
          <p:cNvSpPr txBox="1"/>
          <p:nvPr/>
        </p:nvSpPr>
        <p:spPr>
          <a:xfrm>
            <a:off x="5030244" y="5353481"/>
            <a:ext cx="4339787" cy="967978"/>
          </a:xfrm>
          <a:prstGeom prst="roundRect">
            <a:avLst>
              <a:gd name="adj" fmla="val 8232"/>
            </a:avLst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Rounds 61-80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f(4) = B </a:t>
            </a:r>
            <a:r>
              <a:rPr lang="en-IN" i="0" u="none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xor</a:t>
            </a: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C </a:t>
            </a:r>
            <a:r>
              <a:rPr lang="en-IN" i="0" u="none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xor</a:t>
            </a: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 D</a:t>
            </a:r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IN" i="0" u="none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k(4) = CA62 C1D6</a:t>
            </a:r>
            <a:endParaRPr lang="en-IN" i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7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- 512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algorithm takes input as a message with a maximum length of less than </a:t>
            </a:r>
            <a:r>
              <a:rPr lang="en-IN" b="1" dirty="0">
                <a:solidFill>
                  <a:srgbClr val="C00000"/>
                </a:solidFill>
              </a:rPr>
              <a:t>2</a:t>
            </a:r>
            <a:r>
              <a:rPr lang="en-IN" b="1" baseline="30000" dirty="0">
                <a:solidFill>
                  <a:srgbClr val="C00000"/>
                </a:solidFill>
              </a:rPr>
              <a:t>128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bits and produces output as a </a:t>
            </a:r>
            <a:r>
              <a:rPr lang="en-IN" b="1" dirty="0">
                <a:solidFill>
                  <a:srgbClr val="C00000"/>
                </a:solidFill>
              </a:rPr>
              <a:t>512-bit</a:t>
            </a:r>
            <a:r>
              <a:rPr lang="en-IN" dirty="0"/>
              <a:t> message digest. </a:t>
            </a:r>
          </a:p>
          <a:p>
            <a:r>
              <a:rPr lang="en-IN" dirty="0"/>
              <a:t>The input is processed in </a:t>
            </a:r>
            <a:r>
              <a:rPr lang="en-IN" b="1" dirty="0">
                <a:solidFill>
                  <a:srgbClr val="C00000"/>
                </a:solidFill>
              </a:rPr>
              <a:t>1024-bit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blocks.</a:t>
            </a:r>
          </a:p>
          <a:p>
            <a:r>
              <a:rPr lang="en-IN" dirty="0"/>
              <a:t>SHA-512 does its work in a few stages. These stages go as follows:</a:t>
            </a:r>
          </a:p>
          <a:p>
            <a:pPr lvl="1"/>
            <a:r>
              <a:rPr lang="en-IN" dirty="0"/>
              <a:t>Input formatting</a:t>
            </a:r>
          </a:p>
          <a:p>
            <a:pPr lvl="1"/>
            <a:r>
              <a:rPr lang="en-IN" dirty="0"/>
              <a:t>Hash buffer initialization</a:t>
            </a:r>
          </a:p>
          <a:p>
            <a:pPr lvl="1"/>
            <a:r>
              <a:rPr lang="en-IN" dirty="0"/>
              <a:t>Message Processing</a:t>
            </a:r>
          </a:p>
          <a:p>
            <a:pPr lvl="1"/>
            <a:r>
              <a:rPr lang="en-IN" dirty="0"/>
              <a:t>Output</a:t>
            </a:r>
          </a:p>
          <a:p>
            <a:r>
              <a:rPr lang="en-IN" dirty="0"/>
              <a:t>The entire formatted message has basically </a:t>
            </a:r>
            <a:r>
              <a:rPr lang="en-IN" dirty="0">
                <a:solidFill>
                  <a:srgbClr val="C00000"/>
                </a:solidFill>
              </a:rPr>
              <a:t>three parts</a:t>
            </a:r>
            <a:r>
              <a:rPr lang="en-IN" dirty="0"/>
              <a:t>: </a:t>
            </a:r>
          </a:p>
          <a:p>
            <a:endParaRPr lang="en-IN" dirty="0"/>
          </a:p>
          <a:p>
            <a:r>
              <a:rPr lang="en-IN" dirty="0"/>
              <a:t>This should all have a combined size of a whole </a:t>
            </a:r>
            <a:r>
              <a:rPr lang="en-IN" dirty="0">
                <a:solidFill>
                  <a:srgbClr val="C00000"/>
                </a:solidFill>
              </a:rPr>
              <a:t>multiple of 1024 bits</a:t>
            </a:r>
            <a:r>
              <a:rPr lang="en-IN" dirty="0"/>
              <a:t>. </a:t>
            </a:r>
          </a:p>
          <a:p>
            <a:r>
              <a:rPr lang="en-IN" dirty="0"/>
              <a:t>This is because the formatted message will be processed as </a:t>
            </a:r>
            <a:r>
              <a:rPr lang="en-IN" dirty="0">
                <a:solidFill>
                  <a:srgbClr val="C00000"/>
                </a:solidFill>
              </a:rPr>
              <a:t>blocks of 1024 bits </a:t>
            </a:r>
            <a:r>
              <a:rPr lang="en-IN" dirty="0"/>
              <a:t>each.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B93D1-E315-CF81-64DA-47912E2DD682}"/>
              </a:ext>
            </a:extLst>
          </p:cNvPr>
          <p:cNvSpPr txBox="1"/>
          <p:nvPr/>
        </p:nvSpPr>
        <p:spPr>
          <a:xfrm>
            <a:off x="1148137" y="4346237"/>
            <a:ext cx="2013735" cy="4086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8F211C"/>
                </a:solidFill>
              </a:rPr>
              <a:t>original message</a:t>
            </a:r>
            <a:endParaRPr lang="en-US" dirty="0">
              <a:solidFill>
                <a:srgbClr val="8F211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CCBCF-25A2-3A3D-2659-76867761A0C6}"/>
              </a:ext>
            </a:extLst>
          </p:cNvPr>
          <p:cNvSpPr txBox="1"/>
          <p:nvPr/>
        </p:nvSpPr>
        <p:spPr>
          <a:xfrm>
            <a:off x="3379418" y="4346237"/>
            <a:ext cx="1547820" cy="4086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8F211C"/>
                </a:solidFill>
              </a:rPr>
              <a:t>padding bits</a:t>
            </a:r>
            <a:endParaRPr lang="en-US" dirty="0">
              <a:solidFill>
                <a:srgbClr val="8F211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D3DE04-AB59-4F97-8950-18D0FD2B625C}"/>
              </a:ext>
            </a:extLst>
          </p:cNvPr>
          <p:cNvSpPr txBox="1"/>
          <p:nvPr/>
        </p:nvSpPr>
        <p:spPr>
          <a:xfrm>
            <a:off x="5144784" y="4346237"/>
            <a:ext cx="2704672" cy="40862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8F211C"/>
                </a:solidFill>
              </a:rPr>
              <a:t>size of original message</a:t>
            </a:r>
            <a:endParaRPr lang="en-US" dirty="0">
              <a:solidFill>
                <a:srgbClr val="8F21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95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BB764-09AD-30C8-5334-D40BF77A6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message, Padding bits, Size of original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D1B7F-8552-2976-5441-D5431335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BBA72E3-000C-21C8-E798-2E04A0D48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99" y="3589357"/>
            <a:ext cx="8457096" cy="13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8B46A46-43E9-7D20-844B-149410923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99" y="853247"/>
            <a:ext cx="4890477" cy="85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C3CD30A-ECCA-6282-CDDC-D2512808F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99" y="2088951"/>
            <a:ext cx="6061467" cy="111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BAD70C3-172D-2AB6-F3D2-865742000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99" y="5325856"/>
            <a:ext cx="8457096" cy="86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19400" y="1315581"/>
            <a:ext cx="52578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(L bit)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5600" y="1315581"/>
            <a:ext cx="11684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10000…0</a:t>
            </a:r>
          </a:p>
        </p:txBody>
      </p:sp>
      <p:sp>
        <p:nvSpPr>
          <p:cNvPr id="8" name="Rectangle 7"/>
          <p:cNvSpPr/>
          <p:nvPr/>
        </p:nvSpPr>
        <p:spPr>
          <a:xfrm>
            <a:off x="9093200" y="1315581"/>
            <a:ext cx="5842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</a:p>
        </p:txBody>
      </p:sp>
      <p:sp>
        <p:nvSpPr>
          <p:cNvPr id="9" name="Rectangle 8"/>
          <p:cNvSpPr/>
          <p:nvPr/>
        </p:nvSpPr>
        <p:spPr>
          <a:xfrm>
            <a:off x="2819400" y="2763381"/>
            <a:ext cx="17526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(1024 bits)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0" y="2763381"/>
            <a:ext cx="17526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(1024 bits)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924800" y="2763381"/>
            <a:ext cx="1752600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(1024 bits)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429000" y="3753981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592181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42604" y="5506581"/>
            <a:ext cx="990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(512 bits)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09800" y="5506581"/>
            <a:ext cx="8382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IV=H</a:t>
            </a:r>
            <a:r>
              <a:rPr lang="en-US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7" name="Straight Arrow Connector 16"/>
          <p:cNvCxnSpPr>
            <a:stCxn id="9" idx="2"/>
            <a:endCxn id="12" idx="0"/>
          </p:cNvCxnSpPr>
          <p:nvPr/>
        </p:nvCxnSpPr>
        <p:spPr>
          <a:xfrm rot="5400000">
            <a:off x="3505200" y="3563481"/>
            <a:ext cx="381000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  <a:endCxn id="13" idx="0"/>
          </p:cNvCxnSpPr>
          <p:nvPr/>
        </p:nvCxnSpPr>
        <p:spPr>
          <a:xfrm rot="5400000">
            <a:off x="3505200" y="4401681"/>
            <a:ext cx="381000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13" idx="2"/>
            <a:endCxn id="14" idx="0"/>
          </p:cNvCxnSpPr>
          <p:nvPr/>
        </p:nvCxnSpPr>
        <p:spPr>
          <a:xfrm>
            <a:off x="3695700" y="5049381"/>
            <a:ext cx="42204" cy="457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hape 24"/>
          <p:cNvCxnSpPr>
            <a:stCxn id="15" idx="0"/>
            <a:endCxn id="12" idx="1"/>
          </p:cNvCxnSpPr>
          <p:nvPr/>
        </p:nvCxnSpPr>
        <p:spPr>
          <a:xfrm rot="5400000" flipH="1" flipV="1">
            <a:off x="2266950" y="4344531"/>
            <a:ext cx="1524000" cy="800100"/>
          </a:xfrm>
          <a:prstGeom prst="bentConnector2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hape 26"/>
          <p:cNvCxnSpPr>
            <a:stCxn id="15" idx="0"/>
            <a:endCxn id="13" idx="1"/>
          </p:cNvCxnSpPr>
          <p:nvPr/>
        </p:nvCxnSpPr>
        <p:spPr>
          <a:xfrm rot="5400000" flipH="1" flipV="1">
            <a:off x="2686050" y="4763631"/>
            <a:ext cx="685800" cy="800100"/>
          </a:xfrm>
          <a:prstGeom prst="bentConnector2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5181600" y="3753187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5181600" y="4591387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953000" y="5506581"/>
            <a:ext cx="9906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(512 bits)</a:t>
            </a:r>
          </a:p>
        </p:txBody>
      </p:sp>
      <p:cxnSp>
        <p:nvCxnSpPr>
          <p:cNvPr id="34" name="Straight Arrow Connector 33"/>
          <p:cNvCxnSpPr>
            <a:stCxn id="10" idx="2"/>
            <a:endCxn id="30" idx="0"/>
          </p:cNvCxnSpPr>
          <p:nvPr/>
        </p:nvCxnSpPr>
        <p:spPr>
          <a:xfrm rot="5400000">
            <a:off x="5258197" y="3563084"/>
            <a:ext cx="380206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31" idx="0"/>
          </p:cNvCxnSpPr>
          <p:nvPr/>
        </p:nvCxnSpPr>
        <p:spPr>
          <a:xfrm rot="5400000">
            <a:off x="5257800" y="4400887"/>
            <a:ext cx="381000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31" idx="2"/>
            <a:endCxn id="32" idx="0"/>
          </p:cNvCxnSpPr>
          <p:nvPr/>
        </p:nvCxnSpPr>
        <p:spPr>
          <a:xfrm>
            <a:off x="5448300" y="5048587"/>
            <a:ext cx="0" cy="45799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hape 36"/>
          <p:cNvCxnSpPr>
            <a:cxnSpLocks/>
            <a:stCxn id="14" idx="3"/>
            <a:endCxn id="30" idx="1"/>
          </p:cNvCxnSpPr>
          <p:nvPr/>
        </p:nvCxnSpPr>
        <p:spPr>
          <a:xfrm flipV="1">
            <a:off x="4233204" y="3981787"/>
            <a:ext cx="948396" cy="186769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cxnSpLocks/>
            <a:stCxn id="14" idx="3"/>
            <a:endCxn id="31" idx="1"/>
          </p:cNvCxnSpPr>
          <p:nvPr/>
        </p:nvCxnSpPr>
        <p:spPr>
          <a:xfrm flipV="1">
            <a:off x="4233204" y="4819987"/>
            <a:ext cx="948396" cy="102949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36"/>
          <p:cNvCxnSpPr/>
          <p:nvPr/>
        </p:nvCxnSpPr>
        <p:spPr>
          <a:xfrm flipV="1">
            <a:off x="5943600" y="4086917"/>
            <a:ext cx="1066800" cy="175339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hape 37"/>
          <p:cNvCxnSpPr>
            <a:cxnSpLocks/>
            <a:stCxn id="32" idx="3"/>
          </p:cNvCxnSpPr>
          <p:nvPr/>
        </p:nvCxnSpPr>
        <p:spPr>
          <a:xfrm flipV="1">
            <a:off x="5943600" y="4820781"/>
            <a:ext cx="1066800" cy="1028700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6" idx="1"/>
          </p:cNvCxnSpPr>
          <p:nvPr/>
        </p:nvCxnSpPr>
        <p:spPr>
          <a:xfrm rot="10800000" flipV="1">
            <a:off x="2819400" y="1620381"/>
            <a:ext cx="1588" cy="12192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 flipV="1">
            <a:off x="4570412" y="1772781"/>
            <a:ext cx="1588" cy="12192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 flipV="1">
            <a:off x="6323012" y="1772781"/>
            <a:ext cx="1588" cy="12192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10800000" flipV="1">
            <a:off x="7923212" y="1772781"/>
            <a:ext cx="1588" cy="12192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0800000" flipV="1">
            <a:off x="9675812" y="1772781"/>
            <a:ext cx="1588" cy="1219200"/>
          </a:xfrm>
          <a:prstGeom prst="line">
            <a:avLst/>
          </a:prstGeom>
          <a:ln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8534400" y="3753981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8534400" y="4592181"/>
            <a:ext cx="5334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311660" y="5506581"/>
            <a:ext cx="10668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</a:t>
            </a:r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(512 bits)</a:t>
            </a:r>
          </a:p>
        </p:txBody>
      </p:sp>
      <p:cxnSp>
        <p:nvCxnSpPr>
          <p:cNvPr id="53" name="Straight Arrow Connector 52"/>
          <p:cNvCxnSpPr>
            <a:stCxn id="50" idx="2"/>
            <a:endCxn id="51" idx="0"/>
          </p:cNvCxnSpPr>
          <p:nvPr/>
        </p:nvCxnSpPr>
        <p:spPr>
          <a:xfrm rot="5400000">
            <a:off x="8610600" y="4401681"/>
            <a:ext cx="381000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  <a:stCxn id="51" idx="2"/>
            <a:endCxn id="52" idx="0"/>
          </p:cNvCxnSpPr>
          <p:nvPr/>
        </p:nvCxnSpPr>
        <p:spPr>
          <a:xfrm>
            <a:off x="8801100" y="5049381"/>
            <a:ext cx="43960" cy="457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36"/>
          <p:cNvCxnSpPr>
            <a:endCxn id="50" idx="1"/>
          </p:cNvCxnSpPr>
          <p:nvPr/>
        </p:nvCxnSpPr>
        <p:spPr>
          <a:xfrm flipV="1">
            <a:off x="7467600" y="3982581"/>
            <a:ext cx="1066800" cy="175339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hape 37"/>
          <p:cNvCxnSpPr>
            <a:endCxn id="51" idx="1"/>
          </p:cNvCxnSpPr>
          <p:nvPr/>
        </p:nvCxnSpPr>
        <p:spPr>
          <a:xfrm flipV="1">
            <a:off x="7467600" y="4820781"/>
            <a:ext cx="1066800" cy="915194"/>
          </a:xfrm>
          <a:prstGeom prst="bentConnector3">
            <a:avLst>
              <a:gd name="adj1" fmla="val 5000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1" idx="2"/>
            <a:endCxn id="50" idx="0"/>
          </p:cNvCxnSpPr>
          <p:nvPr/>
        </p:nvCxnSpPr>
        <p:spPr>
          <a:xfrm rot="5400000">
            <a:off x="8610600" y="3563481"/>
            <a:ext cx="381000" cy="15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7010400" y="2153781"/>
            <a:ext cx="228600" cy="60960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Flowchart: Connector 43"/>
          <p:cNvSpPr/>
          <p:nvPr/>
        </p:nvSpPr>
        <p:spPr>
          <a:xfrm>
            <a:off x="6705600" y="30681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8" name="Flowchart: Connector 57"/>
          <p:cNvSpPr/>
          <p:nvPr/>
        </p:nvSpPr>
        <p:spPr>
          <a:xfrm>
            <a:off x="6858000" y="30681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9" name="Flowchart: Connector 58"/>
          <p:cNvSpPr/>
          <p:nvPr/>
        </p:nvSpPr>
        <p:spPr>
          <a:xfrm>
            <a:off x="7010400" y="30681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Flowchart: Connector 59"/>
          <p:cNvSpPr/>
          <p:nvPr/>
        </p:nvSpPr>
        <p:spPr>
          <a:xfrm>
            <a:off x="7162800" y="43635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1" name="Flowchart: Connector 60"/>
          <p:cNvSpPr/>
          <p:nvPr/>
        </p:nvSpPr>
        <p:spPr>
          <a:xfrm>
            <a:off x="7315200" y="43635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Flowchart: Connector 61"/>
          <p:cNvSpPr/>
          <p:nvPr/>
        </p:nvSpPr>
        <p:spPr>
          <a:xfrm>
            <a:off x="7467600" y="4363581"/>
            <a:ext cx="76200" cy="76200"/>
          </a:xfrm>
          <a:prstGeom prst="flowChartConnector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Message Digest Generation using SHA - 512 </a:t>
            </a:r>
          </a:p>
        </p:txBody>
      </p:sp>
    </p:spTree>
    <p:extLst>
      <p:ext uri="{BB962C8B-B14F-4D97-AF65-F5344CB8AC3E}">
        <p14:creationId xmlns:p14="http://schemas.microsoft.com/office/powerpoint/2010/main" val="29419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0" grpId="0" animBg="1"/>
      <p:bldP spid="31" grpId="0" animBg="1"/>
      <p:bldP spid="32" grpId="0" animBg="1"/>
      <p:bldP spid="50" grpId="0" animBg="1"/>
      <p:bldP spid="51" grpId="0" animBg="1"/>
      <p:bldP spid="52" grpId="0" animBg="1"/>
      <p:bldP spid="41" grpId="0" animBg="1"/>
      <p:bldP spid="44" grpId="0" animBg="1"/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- 1 Append Padding Bits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message is padded so that its length is congruent to </a:t>
            </a:r>
            <a:r>
              <a:rPr lang="en-IN" b="1" dirty="0">
                <a:solidFill>
                  <a:srgbClr val="C00000"/>
                </a:solidFill>
              </a:rPr>
              <a:t>896 modulo 1024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[length ≡ 896(mod 1024)]. </a:t>
            </a:r>
          </a:p>
          <a:p>
            <a:r>
              <a:rPr lang="en-IN" dirty="0"/>
              <a:t>Padding is always added, even if the message is already of the desired length. </a:t>
            </a:r>
          </a:p>
          <a:p>
            <a:r>
              <a:rPr lang="en-IN" dirty="0"/>
              <a:t>Thus, the number of padding bits is in the range of </a:t>
            </a:r>
            <a:r>
              <a:rPr lang="en-IN" b="1" dirty="0">
                <a:solidFill>
                  <a:srgbClr val="C00000"/>
                </a:solidFill>
              </a:rPr>
              <a:t>1 to 1024</a:t>
            </a:r>
            <a:r>
              <a:rPr lang="en-IN" dirty="0"/>
              <a:t>. </a:t>
            </a:r>
          </a:p>
          <a:p>
            <a:r>
              <a:rPr lang="en-IN" dirty="0"/>
              <a:t>The padding consists of a single 1 bit followed by the necessary number of 0 bits.</a:t>
            </a:r>
          </a:p>
        </p:txBody>
      </p:sp>
    </p:spTree>
    <p:extLst>
      <p:ext uri="{BB962C8B-B14F-4D97-AF65-F5344CB8AC3E}">
        <p14:creationId xmlns:p14="http://schemas.microsoft.com/office/powerpoint/2010/main" val="296141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15" y="3932765"/>
            <a:ext cx="787152" cy="787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3689027" y="3678269"/>
            <a:ext cx="1332149" cy="1296144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01" y="3934742"/>
            <a:ext cx="787152" cy="787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6265" r="7122" b="5930"/>
          <a:stretch/>
        </p:blipFill>
        <p:spPr>
          <a:xfrm>
            <a:off x="7299559" y="3680246"/>
            <a:ext cx="1332149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3321" y="4772635"/>
            <a:ext cx="1264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input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1808" y="4794617"/>
            <a:ext cx="1283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Plaintext</a:t>
            </a:r>
          </a:p>
          <a:p>
            <a:pPr algn="ctr"/>
            <a:r>
              <a:rPr lang="en-IN" sz="2000" b="1" dirty="0"/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09325" y="4972689"/>
            <a:ext cx="2691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Encryption Algorithm</a:t>
            </a:r>
          </a:p>
          <a:p>
            <a:pPr algn="ctr"/>
            <a:r>
              <a:rPr lang="en-IN" sz="2000" b="1" dirty="0"/>
              <a:t>(e.g. RSA)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9857" y="4967928"/>
            <a:ext cx="269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Decryption Algorithm</a:t>
            </a:r>
          </a:p>
        </p:txBody>
      </p:sp>
      <p:cxnSp>
        <p:nvCxnSpPr>
          <p:cNvPr id="11" name="Straight Arrow Connector 10"/>
          <p:cNvCxnSpPr>
            <a:stCxn id="3" idx="3"/>
            <a:endCxn id="4" idx="1"/>
          </p:cNvCxnSpPr>
          <p:nvPr/>
        </p:nvCxnSpPr>
        <p:spPr>
          <a:xfrm>
            <a:off x="2476768" y="4326341"/>
            <a:ext cx="1212259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  <a:endCxn id="6" idx="1"/>
          </p:cNvCxnSpPr>
          <p:nvPr/>
        </p:nvCxnSpPr>
        <p:spPr>
          <a:xfrm>
            <a:off x="5021176" y="4326342"/>
            <a:ext cx="2278383" cy="1977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5" idx="1"/>
          </p:cNvCxnSpPr>
          <p:nvPr/>
        </p:nvCxnSpPr>
        <p:spPr>
          <a:xfrm>
            <a:off x="8631707" y="4328318"/>
            <a:ext cx="1107294" cy="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51976" y="3929499"/>
            <a:ext cx="2944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endParaRPr lang="en-IN" sz="2200" b="1" i="1" dirty="0">
              <a:latin typeface="+mj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62" y="1977064"/>
            <a:ext cx="476316" cy="47631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62581" y="3609676"/>
            <a:ext cx="179475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Transmitted</a:t>
            </a:r>
          </a:p>
          <a:p>
            <a:pPr algn="ctr"/>
            <a:r>
              <a:rPr lang="en-IN" sz="2000" b="1" dirty="0"/>
              <a:t>cipher text</a:t>
            </a:r>
          </a:p>
          <a:p>
            <a:pPr algn="ctr"/>
            <a:endParaRPr lang="en-IN" sz="1100" b="1" dirty="0"/>
          </a:p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Y 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= E(</a:t>
            </a:r>
            <a:r>
              <a:rPr lang="en-IN" sz="2200" b="1" i="1" dirty="0" err="1">
                <a:latin typeface="+mj-lt"/>
                <a:cs typeface="Times New Roman" panose="02020603050405020304" pitchFamily="18" charset="0"/>
              </a:rPr>
              <a:t>PR</a:t>
            </a:r>
            <a:r>
              <a:rPr lang="en-IN" sz="2200" b="1" i="1" baseline="-25000" dirty="0" err="1">
                <a:latin typeface="+mj-lt"/>
                <a:cs typeface="Times New Roman" panose="02020603050405020304" pitchFamily="18" charset="0"/>
              </a:rPr>
              <a:t>b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r>
              <a:rPr lang="en-IN" sz="2200" b="1" dirty="0">
                <a:latin typeface="+mj-lt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83578" y="3917771"/>
            <a:ext cx="201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200" b="1" i="1" dirty="0">
                <a:latin typeface="+mj-lt"/>
                <a:cs typeface="Times New Roman" panose="02020603050405020304" pitchFamily="18" charset="0"/>
              </a:rPr>
              <a:t>X</a:t>
            </a:r>
            <a:endParaRPr lang="en-IN" sz="2200" b="1" i="1" dirty="0">
              <a:latin typeface="+mj-lt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262329" y="834780"/>
            <a:ext cx="1542917" cy="1235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tx1"/>
                </a:solidFill>
              </a:rPr>
              <a:t>Alice’s Public key ring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7745266" y="2001141"/>
            <a:ext cx="1052051" cy="632673"/>
            <a:chOff x="2578599" y="1987202"/>
            <a:chExt cx="1052051" cy="632673"/>
          </a:xfrm>
        </p:grpSpPr>
        <p:sp>
          <p:nvSpPr>
            <p:cNvPr id="17" name="TextBox 16"/>
            <p:cNvSpPr txBox="1"/>
            <p:nvPr/>
          </p:nvSpPr>
          <p:spPr>
            <a:xfrm>
              <a:off x="2897606" y="2219765"/>
              <a:ext cx="7330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Bob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8599" y="1987202"/>
              <a:ext cx="476316" cy="476316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8425681" y="1756655"/>
            <a:ext cx="1219141" cy="821749"/>
            <a:chOff x="3259016" y="1742716"/>
            <a:chExt cx="993988" cy="82174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10579">
              <a:off x="3259016" y="1742716"/>
              <a:ext cx="476316" cy="47631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638581" y="1856579"/>
              <a:ext cx="6144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Ted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851649" y="1822642"/>
            <a:ext cx="805492" cy="794251"/>
            <a:chOff x="1684983" y="1808703"/>
            <a:chExt cx="805492" cy="79425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79070">
              <a:off x="2014159" y="1808703"/>
              <a:ext cx="476316" cy="476316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684983" y="2202844"/>
              <a:ext cx="7820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Mike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275914" y="1346265"/>
            <a:ext cx="1082937" cy="961645"/>
            <a:chOff x="1387943" y="1332326"/>
            <a:chExt cx="804241" cy="96164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918821">
              <a:off x="1715868" y="1332326"/>
              <a:ext cx="476316" cy="47631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387943" y="1586085"/>
              <a:ext cx="5694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000" b="1" dirty="0"/>
                <a:t>Joy</a:t>
              </a:r>
            </a:p>
          </p:txBody>
        </p:sp>
      </p:grpSp>
      <p:cxnSp>
        <p:nvCxnSpPr>
          <p:cNvPr id="27" name="Straight Arrow Connector 26"/>
          <p:cNvCxnSpPr/>
          <p:nvPr/>
        </p:nvCxnSpPr>
        <p:spPr>
          <a:xfrm>
            <a:off x="7997765" y="2549527"/>
            <a:ext cx="2" cy="114268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97765" y="2740474"/>
            <a:ext cx="1619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Bob’s public key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287350" y="2790921"/>
            <a:ext cx="6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err="1"/>
              <a:t>PU</a:t>
            </a:r>
            <a:r>
              <a:rPr lang="en-IN" sz="2000" b="1" i="1" baseline="-25000" dirty="0" err="1"/>
              <a:t>b</a:t>
            </a:r>
            <a:endParaRPr lang="en-IN" sz="2000" b="1" i="1" baseline="-250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405220" y="2553580"/>
            <a:ext cx="2" cy="1142680"/>
          </a:xfrm>
          <a:prstGeom prst="straightConnector1">
            <a:avLst/>
          </a:prstGeom>
          <a:ln w="41275">
            <a:solidFill>
              <a:schemeClr val="accent6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64346" y="2757874"/>
            <a:ext cx="17715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Bob’s private key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94805" y="2794974"/>
            <a:ext cx="63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i="1" dirty="0" err="1"/>
              <a:t>PR</a:t>
            </a:r>
            <a:r>
              <a:rPr lang="en-IN" sz="2000" b="1" i="1" baseline="-25000" dirty="0" err="1"/>
              <a:t>b</a:t>
            </a:r>
            <a:endParaRPr lang="en-IN" sz="2000" b="1" i="1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3253833" y="6035625"/>
            <a:ext cx="755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Bob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36109" y="6044029"/>
            <a:ext cx="989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Alice</a:t>
            </a:r>
          </a:p>
        </p:txBody>
      </p:sp>
      <p:sp>
        <p:nvSpPr>
          <p:cNvPr id="2" name="Right Brace 1"/>
          <p:cNvSpPr/>
          <p:nvPr/>
        </p:nvSpPr>
        <p:spPr>
          <a:xfrm rot="5400000">
            <a:off x="3357241" y="3793950"/>
            <a:ext cx="549880" cy="3996444"/>
          </a:xfrm>
          <a:prstGeom prst="rightBrace">
            <a:avLst>
              <a:gd name="adj1" fmla="val 108769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 40"/>
          <p:cNvSpPr/>
          <p:nvPr/>
        </p:nvSpPr>
        <p:spPr>
          <a:xfrm>
            <a:off x="114113" y="882141"/>
            <a:ext cx="4815559" cy="830997"/>
          </a:xfrm>
          <a:prstGeom prst="rect">
            <a:avLst/>
          </a:prstGeom>
          <a:ln w="19050">
            <a:solidFill>
              <a:schemeClr val="tx2"/>
            </a:solidFill>
            <a:prstDash val="sysDash"/>
          </a:ln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IN" sz="2400" dirty="0"/>
              <a:t>The entire encrypted message serves as a </a:t>
            </a:r>
            <a:r>
              <a:rPr lang="en-IN" sz="2400" dirty="0">
                <a:solidFill>
                  <a:srgbClr val="C00000"/>
                </a:solidFill>
              </a:rPr>
              <a:t>digital signature. 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8180100" y="3757946"/>
            <a:ext cx="549880" cy="3996444"/>
          </a:xfrm>
          <a:prstGeom prst="rightBrace">
            <a:avLst>
              <a:gd name="adj1" fmla="val 108769"/>
              <a:gd name="adj2" fmla="val 50000"/>
            </a:avLst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itle 35">
            <a:extLst>
              <a:ext uri="{FF2B5EF4-FFF2-40B4-BE49-F238E27FC236}">
                <a16:creationId xmlns:a16="http://schemas.microsoft.com/office/drawing/2014/main" id="{32CF5E1A-B1AA-2AEC-7E87-51914313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415"/>
            <a:ext cx="12192000" cy="711200"/>
          </a:xfrm>
        </p:spPr>
        <p:txBody>
          <a:bodyPr>
            <a:normAutofit/>
          </a:bodyPr>
          <a:lstStyle/>
          <a:p>
            <a:r>
              <a:rPr lang="en-US" dirty="0"/>
              <a:t>Asymmetric Key Encryption with Private Key</a:t>
            </a:r>
          </a:p>
        </p:txBody>
      </p:sp>
    </p:spTree>
    <p:extLst>
      <p:ext uri="{BB962C8B-B14F-4D97-AF65-F5344CB8AC3E}">
        <p14:creationId xmlns:p14="http://schemas.microsoft.com/office/powerpoint/2010/main" val="28047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6" grpId="0"/>
      <p:bldP spid="18" grpId="0"/>
      <p:bldP spid="19" grpId="0" animBg="1"/>
      <p:bldP spid="28" grpId="0"/>
      <p:bldP spid="29" grpId="0"/>
      <p:bldP spid="31" grpId="0"/>
      <p:bldP spid="32" grpId="0"/>
      <p:bldP spid="34" grpId="0"/>
      <p:bldP spid="35" grpId="0"/>
      <p:bldP spid="2" grpId="0" animBg="1"/>
      <p:bldP spid="41" grpId="0" animBg="1"/>
      <p:bldP spid="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- 2 Append Length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 block of 128 bits is appended to the message. </a:t>
            </a:r>
          </a:p>
          <a:p>
            <a:r>
              <a:rPr lang="en-IN" dirty="0"/>
              <a:t>This block is treated as an unsigned 128-bit integer (most significant byte first) and contains the </a:t>
            </a:r>
            <a:r>
              <a:rPr lang="en-IN" dirty="0">
                <a:solidFill>
                  <a:srgbClr val="C00000"/>
                </a:solidFill>
              </a:rPr>
              <a:t>length of the original message </a:t>
            </a:r>
            <a:r>
              <a:rPr lang="en-IN" dirty="0"/>
              <a:t>(before the padding).</a:t>
            </a:r>
          </a:p>
        </p:txBody>
      </p:sp>
    </p:spTree>
    <p:extLst>
      <p:ext uri="{BB962C8B-B14F-4D97-AF65-F5344CB8AC3E}">
        <p14:creationId xmlns:p14="http://schemas.microsoft.com/office/powerpoint/2010/main" val="18090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Step-1 and Step-2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946C3-9219-5AB3-60FF-1D72E3F93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/>
          <a:lstStyle/>
          <a:p>
            <a:r>
              <a:rPr lang="en-IN" dirty="0"/>
              <a:t>Example: </a:t>
            </a:r>
          </a:p>
          <a:p>
            <a:r>
              <a:rPr lang="en-IN" dirty="0"/>
              <a:t>Given is the message “</a:t>
            </a:r>
            <a:r>
              <a:rPr lang="en-IN" dirty="0" err="1"/>
              <a:t>abc</a:t>
            </a:r>
            <a:r>
              <a:rPr lang="en-IN" dirty="0"/>
              <a:t>” consisting of three 8-bit ASCII characters with a total length of l =24 bits.</a:t>
            </a:r>
          </a:p>
          <a:p>
            <a:pPr marL="0" indent="0">
              <a:buNone/>
            </a:pPr>
            <a:r>
              <a:rPr lang="en-IN" dirty="0"/>
              <a:t>	</a:t>
            </a:r>
            <a:br>
              <a:rPr lang="en-IN" dirty="0"/>
            </a:b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We append a “1” followed by k = 871 zero bits, where k is determined by: </a:t>
            </a:r>
          </a:p>
          <a:p>
            <a:endParaRPr lang="en-IN" dirty="0"/>
          </a:p>
          <a:p>
            <a:r>
              <a:rPr lang="en-IN" dirty="0"/>
              <a:t>Finally, we append the 128-bit value which contains the binary representation of the length l = 24</a:t>
            </a:r>
            <a:r>
              <a:rPr lang="en-IN" baseline="-25000" dirty="0"/>
              <a:t>10</a:t>
            </a:r>
            <a:r>
              <a:rPr lang="en-IN" dirty="0"/>
              <a:t> =11000</a:t>
            </a:r>
            <a:r>
              <a:rPr lang="en-IN" baseline="-25000" dirty="0"/>
              <a:t>2</a:t>
            </a:r>
            <a:r>
              <a:rPr lang="en-IN" dirty="0"/>
              <a:t>. </a:t>
            </a:r>
          </a:p>
          <a:p>
            <a:r>
              <a:rPr lang="en-IN" dirty="0"/>
              <a:t>The padded message is then given by</a:t>
            </a:r>
          </a:p>
          <a:p>
            <a:endParaRPr lang="en-IN" dirty="0"/>
          </a:p>
          <a:p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850686"/>
              </p:ext>
            </p:extLst>
          </p:nvPr>
        </p:nvGraphicFramePr>
        <p:xfrm>
          <a:off x="3084004" y="2204864"/>
          <a:ext cx="6096000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122444"/>
              </p:ext>
            </p:extLst>
          </p:nvPr>
        </p:nvGraphicFramePr>
        <p:xfrm>
          <a:off x="2499624" y="5523430"/>
          <a:ext cx="7264760" cy="792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52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72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791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Append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01100011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10000..0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00..011000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183DC31-F062-42D2-B4DA-DE4275429767}"/>
              </a:ext>
            </a:extLst>
          </p:cNvPr>
          <p:cNvSpPr txBox="1"/>
          <p:nvPr/>
        </p:nvSpPr>
        <p:spPr>
          <a:xfrm>
            <a:off x="3431568" y="3860657"/>
            <a:ext cx="4150760" cy="36933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8F211C"/>
                </a:solidFill>
              </a:rPr>
              <a:t>k≡ 896−(l+1)=896−25=871 mod 1024</a:t>
            </a:r>
          </a:p>
        </p:txBody>
      </p:sp>
    </p:spTree>
    <p:extLst>
      <p:ext uri="{BB962C8B-B14F-4D97-AF65-F5344CB8AC3E}">
        <p14:creationId xmlns:p14="http://schemas.microsoft.com/office/powerpoint/2010/main" val="77424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Step - 3 Initialize hash buffer</a:t>
            </a:r>
            <a:endParaRPr lang="en-IN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131180" y="863444"/>
            <a:ext cx="7944308" cy="5590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outcome of the first two steps produces a message that is an integer multiple of 1024 bits in length.</a:t>
            </a:r>
          </a:p>
          <a:p>
            <a:r>
              <a:rPr lang="en-IN" dirty="0"/>
              <a:t>The expanded message is represented as the sequence of 1024-bit blocks </a:t>
            </a:r>
            <a:r>
              <a:rPr lang="en-IN" dirty="0">
                <a:solidFill>
                  <a:srgbClr val="C00000"/>
                </a:solidFill>
              </a:rPr>
              <a:t>M</a:t>
            </a:r>
            <a:r>
              <a:rPr lang="en-IN" baseline="-25000" dirty="0">
                <a:solidFill>
                  <a:srgbClr val="C00000"/>
                </a:solidFill>
              </a:rPr>
              <a:t>1</a:t>
            </a:r>
            <a:r>
              <a:rPr lang="en-IN" dirty="0">
                <a:solidFill>
                  <a:srgbClr val="C00000"/>
                </a:solidFill>
              </a:rPr>
              <a:t> , M</a:t>
            </a:r>
            <a:r>
              <a:rPr lang="en-IN" baseline="-25000" dirty="0">
                <a:solidFill>
                  <a:srgbClr val="C00000"/>
                </a:solidFill>
              </a:rPr>
              <a:t>2</a:t>
            </a:r>
            <a:r>
              <a:rPr lang="en-IN" dirty="0">
                <a:solidFill>
                  <a:srgbClr val="C00000"/>
                </a:solidFill>
              </a:rPr>
              <a:t>, … , M</a:t>
            </a:r>
            <a:r>
              <a:rPr lang="en-IN" baseline="-25000" dirty="0">
                <a:solidFill>
                  <a:srgbClr val="C00000"/>
                </a:solidFill>
              </a:rPr>
              <a:t>N</a:t>
            </a:r>
            <a:r>
              <a:rPr lang="en-IN" dirty="0"/>
              <a:t>, so that the total length of expanded message is </a:t>
            </a:r>
            <a:r>
              <a:rPr lang="en-IN" i="1" dirty="0"/>
              <a:t>N</a:t>
            </a:r>
            <a:r>
              <a:rPr lang="en-IN" dirty="0"/>
              <a:t> X 1024 bits.</a:t>
            </a:r>
          </a:p>
          <a:p>
            <a:r>
              <a:rPr lang="en-IN" dirty="0"/>
              <a:t>A 512-bit buffer is used to hold intermediate and final results of the hash function. The buffer can be represented as </a:t>
            </a:r>
            <a:r>
              <a:rPr lang="en-IN" dirty="0">
                <a:solidFill>
                  <a:srgbClr val="C00000"/>
                </a:solidFill>
              </a:rPr>
              <a:t>eight 64-bit registers (a, b, c, d, e, f, g, h).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DBDBE25-4239-C5BE-A318-E768B74E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075" y="940197"/>
            <a:ext cx="3718745" cy="382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0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Step - 4 Process message in 1024-bit (128-word) blocks</a:t>
            </a:r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742950" indent="-28575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1430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6002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2057400" indent="-228600" algn="just" defTabSz="914400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tx1">
                  <a:lumMod val="95000"/>
                  <a:lumOff val="5000"/>
                </a:schemeClr>
              </a:buClr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heart of the algorithm is a module that consists of </a:t>
            </a:r>
            <a:r>
              <a:rPr lang="en-IN" dirty="0">
                <a:solidFill>
                  <a:srgbClr val="C00000"/>
                </a:solidFill>
              </a:rPr>
              <a:t>80 rounds </a:t>
            </a:r>
            <a:r>
              <a:rPr lang="en-IN" dirty="0"/>
              <a:t>and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this module is labelled as </a:t>
            </a:r>
            <a:r>
              <a:rPr lang="en-IN" dirty="0">
                <a:solidFill>
                  <a:srgbClr val="C00000"/>
                </a:solidFill>
              </a:rPr>
              <a:t>F function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0201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SHA - 512 Processing of a Single 1024-Bit Block</a:t>
            </a:r>
            <a:endParaRPr lang="en-IN" sz="1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5EC6A-0D43-8075-65A3-40DCA9EC0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057400" y="1599672"/>
            <a:ext cx="1371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schedule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990072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</a:t>
            </a:r>
          </a:p>
        </p:txBody>
      </p:sp>
      <p:cxnSp>
        <p:nvCxnSpPr>
          <p:cNvPr id="9" name="Straight Arrow Connector 8"/>
          <p:cNvCxnSpPr>
            <a:stCxn id="5" idx="2"/>
            <a:endCxn id="4" idx="0"/>
          </p:cNvCxnSpPr>
          <p:nvPr/>
        </p:nvCxnSpPr>
        <p:spPr>
          <a:xfrm rot="5400000">
            <a:off x="2628900" y="148537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25196" y="1066273"/>
            <a:ext cx="72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Hi-1</a:t>
            </a:r>
          </a:p>
        </p:txBody>
      </p:sp>
      <p:cxnSp>
        <p:nvCxnSpPr>
          <p:cNvPr id="12" name="Straight Connector 11"/>
          <p:cNvCxnSpPr>
            <a:cxnSpLocks/>
            <a:stCxn id="10" idx="2"/>
            <a:endCxn id="23" idx="0"/>
          </p:cNvCxnSpPr>
          <p:nvPr/>
        </p:nvCxnSpPr>
        <p:spPr>
          <a:xfrm flipH="1">
            <a:off x="6134101" y="1435605"/>
            <a:ext cx="53509" cy="621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>
            <a:off x="3962400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62400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rot="5400000">
            <a:off x="4495800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95800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5028405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8405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rot="5400000">
            <a:off x="5561805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61805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rot="5400000">
            <a:off x="6019801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19801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6553201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53201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5400000">
            <a:off x="7085806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85806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5400000">
            <a:off x="7619206" y="22854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9206" y="20568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176932" y="205687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48600" y="2056872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</a:t>
            </a:r>
            <a:endParaRPr lang="en-US" dirty="0"/>
          </a:p>
        </p:txBody>
      </p:sp>
      <p:cxnSp>
        <p:nvCxnSpPr>
          <p:cNvPr id="34" name="Straight Connector 33"/>
          <p:cNvCxnSpPr>
            <a:endCxn id="29" idx="2"/>
          </p:cNvCxnSpPr>
          <p:nvPr/>
        </p:nvCxnSpPr>
        <p:spPr>
          <a:xfrm rot="10800000" flipV="1">
            <a:off x="7733506" y="2209272"/>
            <a:ext cx="267494" cy="21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3886200" y="2514072"/>
            <a:ext cx="42672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Round 0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rot="5400000">
            <a:off x="3962400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5400000">
            <a:off x="4495800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5400000">
            <a:off x="5028405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5400000">
            <a:off x="5561805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>
            <a:off x="6019801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5400000">
            <a:off x="6553201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5400000">
            <a:off x="7085806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>
            <a:off x="7619206" y="3275278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153400" y="2780928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305800" y="2399928"/>
            <a:ext cx="457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sz="1200" b="1" dirty="0"/>
              <a:t>0</a:t>
            </a:r>
            <a:endParaRPr lang="en-US" b="1" dirty="0"/>
          </a:p>
        </p:txBody>
      </p:sp>
      <p:cxnSp>
        <p:nvCxnSpPr>
          <p:cNvPr id="58" name="Straight Arrow Connector 57"/>
          <p:cNvCxnSpPr/>
          <p:nvPr/>
        </p:nvCxnSpPr>
        <p:spPr>
          <a:xfrm rot="5400000">
            <a:off x="3962400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962400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rot="5400000">
            <a:off x="4495800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495800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rot="5400000">
            <a:off x="5028405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028405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rot="5400000">
            <a:off x="5561805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561805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rot="5400000">
            <a:off x="6019801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019801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rot="5400000">
            <a:off x="6553201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553201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rot="5400000">
            <a:off x="7085806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85806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rot="5400000">
            <a:off x="7619206" y="396187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619206" y="373327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848600" y="3733272"/>
            <a:ext cx="45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64</a:t>
            </a:r>
            <a:endParaRPr lang="en-US" dirty="0"/>
          </a:p>
        </p:txBody>
      </p:sp>
      <p:cxnSp>
        <p:nvCxnSpPr>
          <p:cNvPr id="76" name="Straight Connector 75"/>
          <p:cNvCxnSpPr>
            <a:endCxn id="73" idx="2"/>
          </p:cNvCxnSpPr>
          <p:nvPr/>
        </p:nvCxnSpPr>
        <p:spPr>
          <a:xfrm rot="10800000" flipV="1">
            <a:off x="7733506" y="3885672"/>
            <a:ext cx="267494" cy="21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/>
          <p:cNvSpPr/>
          <p:nvPr/>
        </p:nvSpPr>
        <p:spPr>
          <a:xfrm>
            <a:off x="3886200" y="4190472"/>
            <a:ext cx="42672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Round 79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8153400" y="4473116"/>
            <a:ext cx="7620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305800" y="4103784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</a:t>
            </a:r>
            <a:r>
              <a:rPr lang="en-US" sz="1200" b="1" dirty="0"/>
              <a:t>79</a:t>
            </a:r>
            <a:endParaRPr lang="en-US" b="1" dirty="0"/>
          </a:p>
        </p:txBody>
      </p:sp>
      <p:sp>
        <p:nvSpPr>
          <p:cNvPr id="88" name="Flowchart: Connector 87"/>
          <p:cNvSpPr/>
          <p:nvPr/>
        </p:nvSpPr>
        <p:spPr>
          <a:xfrm>
            <a:off x="5897880" y="3352272"/>
            <a:ext cx="45720" cy="152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lowchart: Connector 88"/>
          <p:cNvSpPr/>
          <p:nvPr/>
        </p:nvSpPr>
        <p:spPr>
          <a:xfrm>
            <a:off x="6050280" y="3504672"/>
            <a:ext cx="45720" cy="152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lowchart: Connector 89"/>
          <p:cNvSpPr/>
          <p:nvPr/>
        </p:nvSpPr>
        <p:spPr>
          <a:xfrm>
            <a:off x="6202680" y="3657072"/>
            <a:ext cx="45720" cy="1524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hape 91"/>
          <p:cNvCxnSpPr>
            <a:stCxn id="4" idx="2"/>
            <a:endCxn id="35" idx="1"/>
          </p:cNvCxnSpPr>
          <p:nvPr/>
        </p:nvCxnSpPr>
        <p:spPr>
          <a:xfrm rot="16200000" flipH="1">
            <a:off x="2990850" y="1885422"/>
            <a:ext cx="647700" cy="1143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hape 95"/>
          <p:cNvCxnSpPr>
            <a:stCxn id="4" idx="2"/>
            <a:endCxn id="77" idx="1"/>
          </p:cNvCxnSpPr>
          <p:nvPr/>
        </p:nvCxnSpPr>
        <p:spPr>
          <a:xfrm rot="16200000" flipH="1">
            <a:off x="2152650" y="2723622"/>
            <a:ext cx="2324100" cy="1143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2895600" y="236167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</a:t>
            </a:r>
            <a:r>
              <a:rPr lang="en-US" sz="1200" b="1" dirty="0"/>
              <a:t>0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2895600" y="403807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</a:t>
            </a:r>
            <a:r>
              <a:rPr lang="en-US" sz="1200" b="1" dirty="0"/>
              <a:t>79</a:t>
            </a:r>
            <a:endParaRPr lang="en-US" b="1" dirty="0"/>
          </a:p>
        </p:txBody>
      </p:sp>
      <p:sp>
        <p:nvSpPr>
          <p:cNvPr id="99" name="Rounded Rectangle 98"/>
          <p:cNvSpPr/>
          <p:nvPr/>
        </p:nvSpPr>
        <p:spPr>
          <a:xfrm>
            <a:off x="39624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0" name="Rounded Rectangle 99"/>
          <p:cNvSpPr/>
          <p:nvPr/>
        </p:nvSpPr>
        <p:spPr>
          <a:xfrm>
            <a:off x="44958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50292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55626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0960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4" name="Rounded Rectangle 103"/>
          <p:cNvSpPr/>
          <p:nvPr/>
        </p:nvSpPr>
        <p:spPr>
          <a:xfrm>
            <a:off x="66294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5" name="Rounded Rectangle 104"/>
          <p:cNvSpPr/>
          <p:nvPr/>
        </p:nvSpPr>
        <p:spPr>
          <a:xfrm>
            <a:off x="71628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7696200" y="5409672"/>
            <a:ext cx="457200" cy="457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+</a:t>
            </a:r>
          </a:p>
        </p:txBody>
      </p:sp>
      <p:cxnSp>
        <p:nvCxnSpPr>
          <p:cNvPr id="118" name="Straight Arrow Connector 117"/>
          <p:cNvCxnSpPr>
            <a:stCxn id="99" idx="2"/>
          </p:cNvCxnSpPr>
          <p:nvPr/>
        </p:nvCxnSpPr>
        <p:spPr>
          <a:xfrm rot="5400000">
            <a:off x="4076700" y="598117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00" idx="2"/>
          </p:cNvCxnSpPr>
          <p:nvPr/>
        </p:nvCxnSpPr>
        <p:spPr>
          <a:xfrm rot="5400000">
            <a:off x="4610100" y="598117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101" idx="2"/>
          </p:cNvCxnSpPr>
          <p:nvPr/>
        </p:nvCxnSpPr>
        <p:spPr>
          <a:xfrm rot="5400000">
            <a:off x="5143500" y="5981172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02" idx="2"/>
          </p:cNvCxnSpPr>
          <p:nvPr/>
        </p:nvCxnSpPr>
        <p:spPr>
          <a:xfrm rot="5400000">
            <a:off x="5676106" y="598037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3" idx="2"/>
          </p:cNvCxnSpPr>
          <p:nvPr/>
        </p:nvCxnSpPr>
        <p:spPr>
          <a:xfrm rot="5400000">
            <a:off x="6209506" y="598037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104" idx="2"/>
          </p:cNvCxnSpPr>
          <p:nvPr/>
        </p:nvCxnSpPr>
        <p:spPr>
          <a:xfrm rot="5400000">
            <a:off x="6742906" y="598037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05" idx="2"/>
          </p:cNvCxnSpPr>
          <p:nvPr/>
        </p:nvCxnSpPr>
        <p:spPr>
          <a:xfrm rot="5400000">
            <a:off x="7276306" y="598037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6" idx="2"/>
          </p:cNvCxnSpPr>
          <p:nvPr/>
        </p:nvCxnSpPr>
        <p:spPr>
          <a:xfrm rot="5400000">
            <a:off x="7809706" y="5980378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191000" y="6095472"/>
            <a:ext cx="3733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Down Arrow 134"/>
          <p:cNvSpPr/>
          <p:nvPr/>
        </p:nvSpPr>
        <p:spPr>
          <a:xfrm>
            <a:off x="5943600" y="6095472"/>
            <a:ext cx="228600" cy="228600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6248399" y="6107140"/>
            <a:ext cx="532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</a:t>
            </a:r>
          </a:p>
        </p:txBody>
      </p:sp>
      <p:cxnSp>
        <p:nvCxnSpPr>
          <p:cNvPr id="138" name="Straight Connector 137"/>
          <p:cNvCxnSpPr/>
          <p:nvPr/>
        </p:nvCxnSpPr>
        <p:spPr>
          <a:xfrm>
            <a:off x="6096000" y="1752072"/>
            <a:ext cx="34290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rot="5400000">
            <a:off x="7848600" y="3428472"/>
            <a:ext cx="3352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rot="10800000">
            <a:off x="8991600" y="5104872"/>
            <a:ext cx="5334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5400000">
            <a:off x="8649891" y="4990175"/>
            <a:ext cx="68500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99" idx="0"/>
          </p:cNvCxnSpPr>
          <p:nvPr/>
        </p:nvCxnSpPr>
        <p:spPr>
          <a:xfrm rot="10800000" flipV="1">
            <a:off x="4191000" y="4647672"/>
            <a:ext cx="4800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endCxn id="100" idx="0"/>
          </p:cNvCxnSpPr>
          <p:nvPr/>
        </p:nvCxnSpPr>
        <p:spPr>
          <a:xfrm rot="10800000" flipV="1">
            <a:off x="4724400" y="4800072"/>
            <a:ext cx="42672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endCxn id="101" idx="0"/>
          </p:cNvCxnSpPr>
          <p:nvPr/>
        </p:nvCxnSpPr>
        <p:spPr>
          <a:xfrm rot="10800000" flipV="1">
            <a:off x="5257800" y="4952472"/>
            <a:ext cx="37338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02" idx="0"/>
          </p:cNvCxnSpPr>
          <p:nvPr/>
        </p:nvCxnSpPr>
        <p:spPr>
          <a:xfrm rot="10800000" flipV="1">
            <a:off x="5791200" y="5028672"/>
            <a:ext cx="3200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03" idx="0"/>
          </p:cNvCxnSpPr>
          <p:nvPr/>
        </p:nvCxnSpPr>
        <p:spPr>
          <a:xfrm rot="10800000" flipV="1">
            <a:off x="6324600" y="5104872"/>
            <a:ext cx="2667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endCxn id="104" idx="0"/>
          </p:cNvCxnSpPr>
          <p:nvPr/>
        </p:nvCxnSpPr>
        <p:spPr>
          <a:xfrm rot="10800000" flipV="1">
            <a:off x="6858000" y="5181072"/>
            <a:ext cx="2133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endCxn id="105" idx="0"/>
          </p:cNvCxnSpPr>
          <p:nvPr/>
        </p:nvCxnSpPr>
        <p:spPr>
          <a:xfrm rot="10800000" flipV="1">
            <a:off x="7391400" y="5257272"/>
            <a:ext cx="16002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endCxn id="106" idx="0"/>
          </p:cNvCxnSpPr>
          <p:nvPr/>
        </p:nvCxnSpPr>
        <p:spPr>
          <a:xfrm rot="10800000" flipV="1">
            <a:off x="7924800" y="5333472"/>
            <a:ext cx="1066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99" idx="0"/>
          </p:cNvCxnSpPr>
          <p:nvPr/>
        </p:nvCxnSpPr>
        <p:spPr>
          <a:xfrm flipH="1">
            <a:off x="4191000" y="4722506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4725466" y="4723872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5267908" y="4723872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6324600" y="4722506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885706" y="4722506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>
            <a:off x="7392144" y="4724600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7920830" y="4722506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5791200" y="4723872"/>
            <a:ext cx="2382" cy="6871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79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35" grpId="0" animBg="1"/>
      <p:bldP spid="56" grpId="0"/>
      <p:bldP spid="59" grpId="0"/>
      <p:bldP spid="61" grpId="0"/>
      <p:bldP spid="63" grpId="0"/>
      <p:bldP spid="65" grpId="0"/>
      <p:bldP spid="67" grpId="0"/>
      <p:bldP spid="69" grpId="0"/>
      <p:bldP spid="71" grpId="0"/>
      <p:bldP spid="73" grpId="0"/>
      <p:bldP spid="75" grpId="0"/>
      <p:bldP spid="77" grpId="0" animBg="1"/>
      <p:bldP spid="87" grpId="0"/>
      <p:bldP spid="88" grpId="0" animBg="1"/>
      <p:bldP spid="89" grpId="0" animBg="1"/>
      <p:bldP spid="90" grpId="0" animBg="1"/>
      <p:bldP spid="90" grpId="1" animBg="1"/>
      <p:bldP spid="97" grpId="0"/>
      <p:bldP spid="98" grpId="0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35" grpId="0" animBg="1"/>
      <p:bldP spid="1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SHA - 512 Processing of a Single 1024-Bit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Each round takes as input the 512-bit buffer value, </a:t>
            </a:r>
            <a:r>
              <a:rPr lang="en-IN" dirty="0" err="1"/>
              <a:t>abcdefgh</a:t>
            </a:r>
            <a:r>
              <a:rPr lang="en-IN" dirty="0"/>
              <a:t>, and updates the contents of the buffer.</a:t>
            </a:r>
          </a:p>
          <a:p>
            <a:r>
              <a:rPr lang="en-IN" dirty="0"/>
              <a:t>At input to first round, the buffer has the value of the intermediate hash value, </a:t>
            </a:r>
            <a:r>
              <a:rPr lang="en-IN" b="1" i="1" dirty="0">
                <a:solidFill>
                  <a:srgbClr val="C00000"/>
                </a:solidFill>
              </a:rPr>
              <a:t>H</a:t>
            </a:r>
            <a:r>
              <a:rPr lang="en-IN" b="1" i="1" baseline="-25000" dirty="0">
                <a:solidFill>
                  <a:srgbClr val="C00000"/>
                </a:solidFill>
              </a:rPr>
              <a:t>i</a:t>
            </a:r>
            <a:r>
              <a:rPr lang="en-IN" b="1" baseline="-25000" dirty="0">
                <a:solidFill>
                  <a:srgbClr val="C00000"/>
                </a:solidFill>
              </a:rPr>
              <a:t>-1</a:t>
            </a:r>
            <a:r>
              <a:rPr lang="en-IN" b="1" dirty="0">
                <a:solidFill>
                  <a:srgbClr val="C00000"/>
                </a:solidFill>
              </a:rPr>
              <a:t>.</a:t>
            </a:r>
          </a:p>
          <a:p>
            <a:r>
              <a:rPr lang="en-IN" dirty="0"/>
              <a:t>Each round </a:t>
            </a:r>
            <a:r>
              <a:rPr lang="en-IN" i="1" dirty="0">
                <a:solidFill>
                  <a:srgbClr val="C00000"/>
                </a:solidFill>
              </a:rPr>
              <a:t>t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makes use of a </a:t>
            </a:r>
            <a:r>
              <a:rPr lang="en-IN" dirty="0">
                <a:solidFill>
                  <a:srgbClr val="C00000"/>
                </a:solidFill>
              </a:rPr>
              <a:t>64-bit value </a:t>
            </a:r>
            <a:r>
              <a:rPr lang="en-IN" dirty="0" err="1">
                <a:solidFill>
                  <a:srgbClr val="C00000"/>
                </a:solidFill>
              </a:rPr>
              <a:t>W</a:t>
            </a:r>
            <a:r>
              <a:rPr lang="en-IN" baseline="-25000" dirty="0" err="1">
                <a:solidFill>
                  <a:srgbClr val="C00000"/>
                </a:solidFill>
              </a:rPr>
              <a:t>t</a:t>
            </a:r>
            <a:r>
              <a:rPr lang="en-IN" dirty="0"/>
              <a:t>, derived from the current 1024-bit block being processed.</a:t>
            </a:r>
          </a:p>
          <a:p>
            <a:r>
              <a:rPr lang="en-IN" dirty="0"/>
              <a:t>The output of the eightieth round is added to the input to the first round </a:t>
            </a:r>
            <a:r>
              <a:rPr lang="en-IN" b="1" dirty="0">
                <a:solidFill>
                  <a:srgbClr val="C00000"/>
                </a:solidFill>
              </a:rPr>
              <a:t>(</a:t>
            </a:r>
            <a:r>
              <a:rPr lang="en-IN" b="1" i="1" dirty="0">
                <a:solidFill>
                  <a:srgbClr val="C00000"/>
                </a:solidFill>
              </a:rPr>
              <a:t>H</a:t>
            </a:r>
            <a:r>
              <a:rPr lang="en-IN" b="1" i="1" baseline="-25000" dirty="0">
                <a:solidFill>
                  <a:srgbClr val="C00000"/>
                </a:solidFill>
              </a:rPr>
              <a:t>i</a:t>
            </a:r>
            <a:r>
              <a:rPr lang="en-IN" b="1" dirty="0">
                <a:solidFill>
                  <a:srgbClr val="C00000"/>
                </a:solidFill>
              </a:rPr>
              <a:t>-1) </a:t>
            </a:r>
            <a:r>
              <a:rPr lang="en-IN" dirty="0"/>
              <a:t>to produce </a:t>
            </a:r>
            <a:r>
              <a:rPr lang="en-IN" b="1" i="1" dirty="0">
                <a:solidFill>
                  <a:srgbClr val="C00000"/>
                </a:solidFill>
              </a:rPr>
              <a:t>H</a:t>
            </a:r>
            <a:r>
              <a:rPr lang="en-IN" b="1" i="1" baseline="-25000" dirty="0">
                <a:solidFill>
                  <a:srgbClr val="C00000"/>
                </a:solidFill>
              </a:rPr>
              <a:t>i</a:t>
            </a:r>
            <a:r>
              <a:rPr lang="en-IN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48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– 5 Output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After all </a:t>
            </a:r>
            <a:r>
              <a:rPr lang="en-IN" i="1" dirty="0">
                <a:solidFill>
                  <a:srgbClr val="C00000"/>
                </a:solidFill>
              </a:rPr>
              <a:t>N</a:t>
            </a:r>
            <a:r>
              <a:rPr lang="en-IN" i="1" baseline="30000" dirty="0">
                <a:solidFill>
                  <a:srgbClr val="C00000"/>
                </a:solidFill>
              </a:rPr>
              <a:t>th</a:t>
            </a:r>
            <a:r>
              <a:rPr lang="en-IN" i="1" dirty="0">
                <a:solidFill>
                  <a:srgbClr val="C00000"/>
                </a:solidFill>
              </a:rPr>
              <a:t> block of</a:t>
            </a:r>
            <a:r>
              <a:rPr lang="en-IN" dirty="0">
                <a:solidFill>
                  <a:srgbClr val="C00000"/>
                </a:solidFill>
              </a:rPr>
              <a:t> 1024-bit </a:t>
            </a:r>
            <a:r>
              <a:rPr lang="en-IN" dirty="0"/>
              <a:t>have been processed, the output from the </a:t>
            </a:r>
            <a:r>
              <a:rPr lang="en-IN" i="1" dirty="0">
                <a:solidFill>
                  <a:srgbClr val="C00000"/>
                </a:solidFill>
              </a:rPr>
              <a:t>N</a:t>
            </a:r>
            <a:r>
              <a:rPr lang="en-IN" baseline="30000" dirty="0">
                <a:solidFill>
                  <a:srgbClr val="C00000"/>
                </a:solidFill>
              </a:rPr>
              <a:t>th</a:t>
            </a:r>
            <a:r>
              <a:rPr lang="en-IN" dirty="0">
                <a:solidFill>
                  <a:srgbClr val="C00000"/>
                </a:solidFill>
              </a:rPr>
              <a:t> </a:t>
            </a:r>
            <a:r>
              <a:rPr lang="en-IN" dirty="0"/>
              <a:t>stage is the </a:t>
            </a:r>
            <a:r>
              <a:rPr lang="en-IN" dirty="0">
                <a:solidFill>
                  <a:srgbClr val="C00000"/>
                </a:solidFill>
              </a:rPr>
              <a:t>512-bit</a:t>
            </a:r>
            <a:r>
              <a:rPr lang="en-IN" b="1" dirty="0">
                <a:solidFill>
                  <a:schemeClr val="tx2"/>
                </a:solidFill>
              </a:rPr>
              <a:t> </a:t>
            </a:r>
            <a:r>
              <a:rPr lang="en-IN" dirty="0"/>
              <a:t>message digest.</a:t>
            </a:r>
          </a:p>
        </p:txBody>
      </p:sp>
    </p:spTree>
    <p:extLst>
      <p:ext uri="{BB962C8B-B14F-4D97-AF65-F5344CB8AC3E}">
        <p14:creationId xmlns:p14="http://schemas.microsoft.com/office/powerpoint/2010/main" val="120992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9556" y="872050"/>
            <a:ext cx="7992888" cy="587958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14500" y="106364"/>
            <a:ext cx="8763000" cy="80803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SHA - 512 Round Function</a:t>
            </a:r>
          </a:p>
        </p:txBody>
      </p:sp>
    </p:spTree>
    <p:extLst>
      <p:ext uri="{BB962C8B-B14F-4D97-AF65-F5344CB8AC3E}">
        <p14:creationId xmlns:p14="http://schemas.microsoft.com/office/powerpoint/2010/main" val="31905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 - 512 Round Function –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5D112-E205-A739-8E63-F5E515EBB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57600" y="13716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4191000" y="1371600"/>
            <a:ext cx="5334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4400" y="1371600"/>
            <a:ext cx="533400" cy="4572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7800" y="1371600"/>
            <a:ext cx="5334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1200" y="1371600"/>
            <a:ext cx="53340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4600" y="13716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58000" y="1371600"/>
            <a:ext cx="5334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91400" y="1371600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91000" y="5257800"/>
            <a:ext cx="533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24400" y="5257800"/>
            <a:ext cx="533400" cy="4572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257800" y="5257800"/>
            <a:ext cx="533400" cy="4572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791200" y="5257800"/>
            <a:ext cx="533400" cy="457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24600" y="5257800"/>
            <a:ext cx="533400" cy="4572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58000" y="5257800"/>
            <a:ext cx="533400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91400" y="5257800"/>
            <a:ext cx="5334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657600" y="5257800"/>
            <a:ext cx="5334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1" name="Straight Arrow Connector 20"/>
          <p:cNvCxnSpPr>
            <a:stCxn id="4" idx="2"/>
            <a:endCxn id="12" idx="0"/>
          </p:cNvCxnSpPr>
          <p:nvPr/>
        </p:nvCxnSpPr>
        <p:spPr>
          <a:xfrm rot="16200000" flipH="1">
            <a:off x="24765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13" idx="0"/>
          </p:cNvCxnSpPr>
          <p:nvPr/>
        </p:nvCxnSpPr>
        <p:spPr>
          <a:xfrm rot="16200000" flipH="1">
            <a:off x="30099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6" idx="2"/>
            <a:endCxn id="14" idx="0"/>
          </p:cNvCxnSpPr>
          <p:nvPr/>
        </p:nvCxnSpPr>
        <p:spPr>
          <a:xfrm rot="16200000" flipH="1">
            <a:off x="35433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16" idx="0"/>
          </p:cNvCxnSpPr>
          <p:nvPr/>
        </p:nvCxnSpPr>
        <p:spPr>
          <a:xfrm rot="16200000" flipH="1">
            <a:off x="46101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2"/>
            <a:endCxn id="17" idx="0"/>
          </p:cNvCxnSpPr>
          <p:nvPr/>
        </p:nvCxnSpPr>
        <p:spPr>
          <a:xfrm rot="16200000" flipH="1">
            <a:off x="51435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8" idx="0"/>
          </p:cNvCxnSpPr>
          <p:nvPr/>
        </p:nvCxnSpPr>
        <p:spPr>
          <a:xfrm rot="16200000" flipH="1">
            <a:off x="5676900" y="3276600"/>
            <a:ext cx="3429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2590800" y="23622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Ʃ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590800" y="29718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590800" y="35814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37" name="Straight Arrow Connector 36"/>
          <p:cNvCxnSpPr>
            <a:stCxn id="4" idx="2"/>
            <a:endCxn id="33" idx="0"/>
          </p:cNvCxnSpPr>
          <p:nvPr/>
        </p:nvCxnSpPr>
        <p:spPr>
          <a:xfrm rot="5400000">
            <a:off x="3086100" y="1524000"/>
            <a:ext cx="533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3" idx="2"/>
            <a:endCxn id="34" idx="0"/>
          </p:cNvCxnSpPr>
          <p:nvPr/>
        </p:nvCxnSpPr>
        <p:spPr>
          <a:xfrm rot="5400000">
            <a:off x="2667000" y="28575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4" idx="2"/>
            <a:endCxn id="35" idx="0"/>
          </p:cNvCxnSpPr>
          <p:nvPr/>
        </p:nvCxnSpPr>
        <p:spPr>
          <a:xfrm rot="5400000">
            <a:off x="2667000" y="34671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  <a:endCxn id="19" idx="0"/>
          </p:cNvCxnSpPr>
          <p:nvPr/>
        </p:nvCxnSpPr>
        <p:spPr>
          <a:xfrm rot="16200000" flipH="1">
            <a:off x="2705100" y="40386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3200400" y="2362200"/>
            <a:ext cx="685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Maj</a:t>
            </a:r>
            <a:endParaRPr lang="en-US" dirty="0"/>
          </a:p>
        </p:txBody>
      </p:sp>
      <p:cxnSp>
        <p:nvCxnSpPr>
          <p:cNvPr id="48" name="Straight Arrow Connector 47"/>
          <p:cNvCxnSpPr>
            <a:stCxn id="4" idx="2"/>
            <a:endCxn id="44" idx="0"/>
          </p:cNvCxnSpPr>
          <p:nvPr/>
        </p:nvCxnSpPr>
        <p:spPr>
          <a:xfrm rot="5400000">
            <a:off x="3467100" y="1905000"/>
            <a:ext cx="5334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5" idx="2"/>
            <a:endCxn id="44" idx="0"/>
          </p:cNvCxnSpPr>
          <p:nvPr/>
        </p:nvCxnSpPr>
        <p:spPr>
          <a:xfrm rot="5400000">
            <a:off x="3733800" y="1638300"/>
            <a:ext cx="533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" idx="2"/>
            <a:endCxn id="44" idx="0"/>
          </p:cNvCxnSpPr>
          <p:nvPr/>
        </p:nvCxnSpPr>
        <p:spPr>
          <a:xfrm rot="5400000">
            <a:off x="4000500" y="1371600"/>
            <a:ext cx="5334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hape 54"/>
          <p:cNvCxnSpPr>
            <a:stCxn id="44" idx="2"/>
            <a:endCxn id="34" idx="3"/>
          </p:cNvCxnSpPr>
          <p:nvPr/>
        </p:nvCxnSpPr>
        <p:spPr>
          <a:xfrm rot="5400000">
            <a:off x="3048000" y="2667000"/>
            <a:ext cx="419100" cy="571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>
          <a:xfrm>
            <a:off x="5638800" y="35052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58" name="Straight Arrow Connector 57"/>
          <p:cNvCxnSpPr>
            <a:stCxn id="7" idx="2"/>
            <a:endCxn id="56" idx="0"/>
          </p:cNvCxnSpPr>
          <p:nvPr/>
        </p:nvCxnSpPr>
        <p:spPr>
          <a:xfrm rot="16200000" flipH="1">
            <a:off x="4838700" y="25146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6" idx="2"/>
            <a:endCxn id="15" idx="0"/>
          </p:cNvCxnSpPr>
          <p:nvPr/>
        </p:nvCxnSpPr>
        <p:spPr>
          <a:xfrm rot="16200000" flipH="1">
            <a:off x="5257800" y="44577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7620000" y="28956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Ʃ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7467600" y="2209800"/>
            <a:ext cx="6858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</a:t>
            </a:r>
          </a:p>
        </p:txBody>
      </p:sp>
      <p:cxnSp>
        <p:nvCxnSpPr>
          <p:cNvPr id="64" name="Straight Arrow Connector 63"/>
          <p:cNvCxnSpPr>
            <a:stCxn id="10" idx="2"/>
            <a:endCxn id="62" idx="1"/>
          </p:cNvCxnSpPr>
          <p:nvPr/>
        </p:nvCxnSpPr>
        <p:spPr>
          <a:xfrm rot="16200000" flipH="1">
            <a:off x="7010400" y="1943100"/>
            <a:ext cx="571500" cy="342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9" idx="2"/>
            <a:endCxn id="62" idx="1"/>
          </p:cNvCxnSpPr>
          <p:nvPr/>
        </p:nvCxnSpPr>
        <p:spPr>
          <a:xfrm rot="16200000" flipH="1">
            <a:off x="6743700" y="1676400"/>
            <a:ext cx="571500" cy="876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8" idx="2"/>
            <a:endCxn id="62" idx="1"/>
          </p:cNvCxnSpPr>
          <p:nvPr/>
        </p:nvCxnSpPr>
        <p:spPr>
          <a:xfrm rot="16200000" flipH="1">
            <a:off x="6477000" y="1409700"/>
            <a:ext cx="571500" cy="1409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" idx="2"/>
            <a:endCxn id="61" idx="1"/>
          </p:cNvCxnSpPr>
          <p:nvPr/>
        </p:nvCxnSpPr>
        <p:spPr>
          <a:xfrm rot="16200000" flipH="1">
            <a:off x="6210300" y="1676400"/>
            <a:ext cx="1257300" cy="1562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8382000" y="22098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73" name="Elbow Connector 72"/>
          <p:cNvCxnSpPr>
            <a:stCxn id="11" idx="2"/>
            <a:endCxn id="71" idx="0"/>
          </p:cNvCxnSpPr>
          <p:nvPr/>
        </p:nvCxnSpPr>
        <p:spPr>
          <a:xfrm rot="16200000" flipH="1">
            <a:off x="7924800" y="1562100"/>
            <a:ext cx="3810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2" idx="3"/>
            <a:endCxn id="71" idx="1"/>
          </p:cNvCxnSpPr>
          <p:nvPr/>
        </p:nvCxnSpPr>
        <p:spPr>
          <a:xfrm>
            <a:off x="8153400" y="24003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75"/>
          <p:cNvSpPr/>
          <p:nvPr/>
        </p:nvSpPr>
        <p:spPr>
          <a:xfrm>
            <a:off x="8382000" y="28956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78" name="Straight Arrow Connector 77"/>
          <p:cNvCxnSpPr>
            <a:stCxn id="61" idx="3"/>
            <a:endCxn id="76" idx="1"/>
          </p:cNvCxnSpPr>
          <p:nvPr/>
        </p:nvCxnSpPr>
        <p:spPr>
          <a:xfrm>
            <a:off x="8001000" y="30861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1" idx="2"/>
            <a:endCxn id="76" idx="0"/>
          </p:cNvCxnSpPr>
          <p:nvPr/>
        </p:nvCxnSpPr>
        <p:spPr>
          <a:xfrm rot="5400000">
            <a:off x="8420100" y="27432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8382000" y="36576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cxnSp>
        <p:nvCxnSpPr>
          <p:cNvPr id="83" name="Straight Arrow Connector 82"/>
          <p:cNvCxnSpPr>
            <a:stCxn id="76" idx="2"/>
            <a:endCxn id="81" idx="0"/>
          </p:cNvCxnSpPr>
          <p:nvPr/>
        </p:nvCxnSpPr>
        <p:spPr>
          <a:xfrm rot="5400000">
            <a:off x="8382000" y="34671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220200" y="36716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sz="1200" dirty="0"/>
              <a:t>t</a:t>
            </a:r>
            <a:endParaRPr lang="en-US" dirty="0"/>
          </a:p>
        </p:txBody>
      </p:sp>
      <p:cxnSp>
        <p:nvCxnSpPr>
          <p:cNvPr id="86" name="Straight Arrow Connector 85"/>
          <p:cNvCxnSpPr>
            <a:stCxn id="84" idx="1"/>
            <a:endCxn id="81" idx="3"/>
          </p:cNvCxnSpPr>
          <p:nvPr/>
        </p:nvCxnSpPr>
        <p:spPr>
          <a:xfrm rot="10800000">
            <a:off x="8763000" y="3848100"/>
            <a:ext cx="457200" cy="82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8382000" y="4419600"/>
            <a:ext cx="3810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220200" y="44312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sz="1200" dirty="0"/>
              <a:t>t</a:t>
            </a:r>
            <a:endParaRPr lang="en-US" dirty="0"/>
          </a:p>
        </p:txBody>
      </p:sp>
      <p:cxnSp>
        <p:nvCxnSpPr>
          <p:cNvPr id="90" name="Straight Arrow Connector 89"/>
          <p:cNvCxnSpPr>
            <a:stCxn id="88" idx="1"/>
            <a:endCxn id="87" idx="3"/>
          </p:cNvCxnSpPr>
          <p:nvPr/>
        </p:nvCxnSpPr>
        <p:spPr>
          <a:xfrm rot="10800000">
            <a:off x="8763000" y="4610100"/>
            <a:ext cx="457200" cy="5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1" idx="2"/>
            <a:endCxn id="87" idx="0"/>
          </p:cNvCxnSpPr>
          <p:nvPr/>
        </p:nvCxnSpPr>
        <p:spPr>
          <a:xfrm rot="5400000">
            <a:off x="8382000" y="42291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87" idx="1"/>
            <a:endCxn id="56" idx="3"/>
          </p:cNvCxnSpPr>
          <p:nvPr/>
        </p:nvCxnSpPr>
        <p:spPr>
          <a:xfrm rot="10800000">
            <a:off x="6019800" y="3695700"/>
            <a:ext cx="23622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87" idx="1"/>
            <a:endCxn id="35" idx="3"/>
          </p:cNvCxnSpPr>
          <p:nvPr/>
        </p:nvCxnSpPr>
        <p:spPr>
          <a:xfrm rot="10800000">
            <a:off x="2971800" y="3771900"/>
            <a:ext cx="5410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5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33" grpId="0" animBg="1"/>
      <p:bldP spid="34" grpId="0" animBg="1"/>
      <p:bldP spid="35" grpId="0" animBg="1"/>
      <p:bldP spid="44" grpId="0" animBg="1"/>
      <p:bldP spid="56" grpId="0" animBg="1"/>
      <p:bldP spid="61" grpId="0" animBg="1"/>
      <p:bldP spid="62" grpId="0" animBg="1"/>
      <p:bldP spid="71" grpId="0" animBg="1"/>
      <p:bldP spid="76" grpId="0" animBg="1"/>
      <p:bldP spid="81" grpId="0" animBg="1"/>
      <p:bldP spid="84" grpId="0"/>
      <p:bldP spid="87" grpId="0" animBg="1"/>
      <p:bldP spid="8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40" y="369868"/>
            <a:ext cx="5489033" cy="40377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55456" y="4812804"/>
                <a:ext cx="6257265" cy="829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4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Ch</m:t>
                      </m:r>
                      <m:d>
                        <m:d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sup>
                            <m:e>
                              <m: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nary>
                        </m:e>
                      </m:d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456" y="4812804"/>
                <a:ext cx="6257265" cy="829843"/>
              </a:xfrm>
              <a:prstGeom prst="rect">
                <a:avLst/>
              </a:prstGeom>
              <a:blipFill>
                <a:blip r:embed="rId3"/>
                <a:stretch>
                  <a:fillRect t="-156716" b="-232836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3280" y="5777887"/>
                <a:ext cx="4421616" cy="82984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512</m:t>
                              </m:r>
                            </m:sup>
                            <m:e>
                              <m:r>
                                <a:rPr lang="en-IN" sz="2400" i="1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nary>
                        </m:e>
                      </m:d>
                      <m:r>
                        <a:rPr lang="en-IN" sz="24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IN" sz="24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Maj</m:t>
                      </m:r>
                      <m:d>
                        <m:dPr>
                          <m:ctrlP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4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N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80" y="5777887"/>
                <a:ext cx="4421616" cy="829843"/>
              </a:xfrm>
              <a:prstGeom prst="rect">
                <a:avLst/>
              </a:prstGeom>
              <a:blipFill>
                <a:blip r:embed="rId4"/>
                <a:stretch>
                  <a:fillRect l="-857" t="-158209" b="-232836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02279" y="665191"/>
                <a:ext cx="2032316" cy="1723549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2279" y="665191"/>
                <a:ext cx="2032316" cy="1723549"/>
              </a:xfrm>
              <a:prstGeom prst="rect">
                <a:avLst/>
              </a:prstGeom>
              <a:blipFill>
                <a:blip r:embed="rId5"/>
                <a:stretch>
                  <a:fillRect t="-2174" b="-4348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507153" y="665191"/>
                <a:ext cx="2045303" cy="181588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IN" sz="2800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IN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IN" sz="2800" i="1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153" y="665191"/>
                <a:ext cx="2045303" cy="1815882"/>
              </a:xfrm>
              <a:prstGeom prst="rect">
                <a:avLst/>
              </a:prstGeom>
              <a:blipFill>
                <a:blip r:embed="rId6"/>
                <a:stretch>
                  <a:fillRect b="-1379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41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</p:spPr>
        <p:txBody>
          <a:bodyPr/>
          <a:lstStyle/>
          <a:p>
            <a:r>
              <a:rPr lang="en-IN" dirty="0"/>
              <a:t>Asymmetric Key Encryption example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B3836070-C2CA-66EC-BC2C-7DEF03D1A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rgbClr val="C00000"/>
                </a:solidFill>
              </a:rPr>
              <a:t>old Mailbox </a:t>
            </a:r>
            <a:r>
              <a:rPr lang="en-US" dirty="0"/>
              <a:t>principle, </a:t>
            </a:r>
            <a:r>
              <a:rPr lang="en-US" dirty="0">
                <a:solidFill>
                  <a:srgbClr val="C00000"/>
                </a:solidFill>
              </a:rPr>
              <a:t>everyone</a:t>
            </a:r>
            <a:r>
              <a:rPr lang="en-US" dirty="0"/>
              <a:t> can drop a letter but </a:t>
            </a:r>
            <a:r>
              <a:rPr lang="en-US" dirty="0">
                <a:solidFill>
                  <a:srgbClr val="C00000"/>
                </a:solidFill>
              </a:rPr>
              <a:t>Only the owner </a:t>
            </a:r>
            <a:r>
              <a:rPr lang="en-US" dirty="0"/>
              <a:t>has the correct key to open the box.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82831" y="924532"/>
            <a:ext cx="514806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endParaRPr lang="de-DE" sz="2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5210" y="3635916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Public 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4572" y="3635916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Private Key</a:t>
            </a:r>
          </a:p>
        </p:txBody>
      </p:sp>
      <p:pic>
        <p:nvPicPr>
          <p:cNvPr id="23" name="Picture 2" descr="briefkasten">
            <a:extLst>
              <a:ext uri="{FF2B5EF4-FFF2-40B4-BE49-F238E27FC236}">
                <a16:creationId xmlns:a16="http://schemas.microsoft.com/office/drawing/2014/main" id="{54CB79BB-6908-EE47-15B4-9FFBCC5F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43" y="1919288"/>
            <a:ext cx="2003333" cy="1768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36,613 Open Mailbox Images, Stock Photos, 3D objects, &amp; Vectors |  Shutterstock">
            <a:extLst>
              <a:ext uri="{FF2B5EF4-FFF2-40B4-BE49-F238E27FC236}">
                <a16:creationId xmlns:a16="http://schemas.microsoft.com/office/drawing/2014/main" id="{1F39C29A-440B-2F52-4CEB-3B75F3F90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9" r="14563" b="7476"/>
          <a:stretch/>
        </p:blipFill>
        <p:spPr bwMode="auto">
          <a:xfrm>
            <a:off x="4864571" y="2013094"/>
            <a:ext cx="1717138" cy="156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7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3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 - 512 Round Function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Maj(</a:t>
            </a:r>
            <a:r>
              <a:rPr lang="en-IN" dirty="0" err="1"/>
              <a:t>a,b,c</a:t>
            </a:r>
            <a:r>
              <a:rPr lang="en-IN" dirty="0"/>
              <a:t>) = (a AND b) XOR (b AND c) XOR (a AND c) Majority of arguments are true.</a:t>
            </a:r>
          </a:p>
          <a:p>
            <a:r>
              <a:rPr lang="en-IN" dirty="0"/>
              <a:t>Conditional function = (e AND f) XOR (NOT e and g)</a:t>
            </a:r>
          </a:p>
          <a:p>
            <a:r>
              <a:rPr lang="en-IN" dirty="0"/>
              <a:t>∑(a) = ROTR(a,28) </a:t>
            </a:r>
            <a:r>
              <a:rPr lang="en-IN" b="1" dirty="0"/>
              <a:t>XOR</a:t>
            </a:r>
            <a:r>
              <a:rPr lang="en-IN" dirty="0"/>
              <a:t> ROTR(a,34) </a:t>
            </a:r>
            <a:r>
              <a:rPr lang="en-IN" b="1" dirty="0"/>
              <a:t>XOR</a:t>
            </a:r>
            <a:r>
              <a:rPr lang="en-IN" dirty="0"/>
              <a:t> ROTR(a,39)</a:t>
            </a:r>
          </a:p>
          <a:p>
            <a:r>
              <a:rPr lang="en-IN" dirty="0"/>
              <a:t>∑(e) = ROTR(e,14) </a:t>
            </a:r>
            <a:r>
              <a:rPr lang="en-IN" b="1" dirty="0"/>
              <a:t>XOR</a:t>
            </a:r>
            <a:r>
              <a:rPr lang="en-IN" dirty="0"/>
              <a:t> ROTR(e,18) </a:t>
            </a:r>
            <a:r>
              <a:rPr lang="en-IN" b="1" dirty="0"/>
              <a:t>XOR</a:t>
            </a:r>
            <a:r>
              <a:rPr lang="en-IN" dirty="0"/>
              <a:t> ROTR(e,41)</a:t>
            </a:r>
          </a:p>
          <a:p>
            <a:r>
              <a:rPr lang="en-IN" dirty="0"/>
              <a:t>+ = addition modulo 2</a:t>
            </a:r>
            <a:r>
              <a:rPr lang="en-IN" baseline="30000" dirty="0"/>
              <a:t>64</a:t>
            </a:r>
          </a:p>
          <a:p>
            <a:r>
              <a:rPr lang="en-IN" dirty="0" err="1"/>
              <a:t>K</a:t>
            </a:r>
            <a:r>
              <a:rPr lang="en-IN" baseline="-25000" dirty="0" err="1"/>
              <a:t>t</a:t>
            </a:r>
            <a:r>
              <a:rPr lang="en-IN" dirty="0"/>
              <a:t>  = a 64-bit additive constant. </a:t>
            </a:r>
          </a:p>
          <a:p>
            <a:r>
              <a:rPr lang="en-IN" dirty="0" err="1"/>
              <a:t>W</a:t>
            </a:r>
            <a:r>
              <a:rPr lang="en-IN" baseline="-25000" dirty="0" err="1"/>
              <a:t>t</a:t>
            </a:r>
            <a:r>
              <a:rPr lang="en-IN" dirty="0"/>
              <a:t> = a 64-bit word derived from plaintext.</a:t>
            </a:r>
          </a:p>
          <a:p>
            <a:r>
              <a:rPr lang="en-IN" dirty="0"/>
              <a:t>ROTR = Circular right shift rotation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512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4F27F027-AAC9-4C88-B3AF-3C4A20BDDD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err="1"/>
              <a:t>maulik.trivedi@darshan.ac.in</a:t>
            </a:r>
            <a:endParaRPr lang="en-US" sz="140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59B646FF-BD32-4C5A-94AF-AC4347EADA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9998 265 805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915CF252-06A8-43C0-BB69-DA7109EA6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 dirty="0"/>
              <a:t>Computer Engineering Department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89F5B5F8-350F-4941-B9DE-36BF8B0148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400"/>
              <a:t>Prof. Maulik D Trivedi</a:t>
            </a:r>
          </a:p>
        </p:txBody>
      </p:sp>
      <p:pic>
        <p:nvPicPr>
          <p:cNvPr id="32" name="Picture Placeholder 1" descr="A person wearing glasses&#10;&#10;Description automatically generated with medium confidenc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noFill/>
        </p:spPr>
      </p:pic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44AA8BEC-9CD2-7B2E-12FB-4AADF4AEFE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Information &amp; Network Security </a:t>
            </a:r>
            <a:r>
              <a:rPr lang="en-US" dirty="0"/>
              <a:t>(INS)</a:t>
            </a:r>
          </a:p>
          <a:p>
            <a:pPr>
              <a:spcAft>
                <a:spcPts val="600"/>
              </a:spcAft>
            </a:pPr>
            <a:r>
              <a:rPr lang="en-US" dirty="0"/>
              <a:t>DU #</a:t>
            </a:r>
            <a:r>
              <a:rPr lang="en-US" sz="1800" dirty="0">
                <a:effectLst/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2101CS622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59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CE3-43F2-220B-AF1A-A8342581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Encryption with public key: Confidentiality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FE31-9704-AF96-2C76-242FFB39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CF36D-C59B-3741-B3ED-3470EF4B5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79" y="863444"/>
            <a:ext cx="10027429" cy="572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53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BCCE3-43F2-220B-AF1A-A8342581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Encryption with private key: Authentication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FE31-9704-AF96-2C76-242FFB39B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792F8-ED2E-3E29-C73F-1280D8516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179" y="863444"/>
            <a:ext cx="10115111" cy="56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79129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Lecture 16x9 Light Templat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deo Lecture 16x9 Light Template" id="{9B038876-6117-C44D-A8E1-0C9F5A6D484A}" vid="{1BA50858-3F7D-8A4C-807F-EF4253F7F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13871</TotalTime>
  <Words>4292</Words>
  <Application>Microsoft Office PowerPoint</Application>
  <PresentationFormat>Widescreen</PresentationFormat>
  <Paragraphs>851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6" baseType="lpstr">
      <vt:lpstr>Roboto Condensed Light</vt:lpstr>
      <vt:lpstr>Segoe UI Black</vt:lpstr>
      <vt:lpstr>Roboto Condensed</vt:lpstr>
      <vt:lpstr>Times New Roman</vt:lpstr>
      <vt:lpstr>Wingdings</vt:lpstr>
      <vt:lpstr>Calibri</vt:lpstr>
      <vt:lpstr>Cambria Math</vt:lpstr>
      <vt:lpstr>Arial</vt:lpstr>
      <vt:lpstr>Verdana</vt:lpstr>
      <vt:lpstr>Wingdings 3</vt:lpstr>
      <vt:lpstr>Open Sans</vt:lpstr>
      <vt:lpstr>Wingdings 2</vt:lpstr>
      <vt:lpstr>Roboto</vt:lpstr>
      <vt:lpstr>Open Sans Semibold</vt:lpstr>
      <vt:lpstr>VIdeo Lecture 16x9 Light Template</vt:lpstr>
      <vt:lpstr>Unit-3  Public Key Encryption and Hash Algorithms</vt:lpstr>
      <vt:lpstr>PowerPoint Presentation</vt:lpstr>
      <vt:lpstr>Symmetric Key Encryption</vt:lpstr>
      <vt:lpstr>Symmetric Key Encryption example</vt:lpstr>
      <vt:lpstr>Asymmetric Key Encryption with Public Key</vt:lpstr>
      <vt:lpstr>Asymmetric Key Encryption with Private Key</vt:lpstr>
      <vt:lpstr>Asymmetric Key Encryption example</vt:lpstr>
      <vt:lpstr>Encryption with public key: Confidentiality </vt:lpstr>
      <vt:lpstr>Encryption with private key: Authentication </vt:lpstr>
      <vt:lpstr>Public-Key Cryptosystem: Confidentiality &amp; Authentication</vt:lpstr>
      <vt:lpstr>Confidentiality &amp; Authentication</vt:lpstr>
      <vt:lpstr>Applications for Public-Key Cryptosystems</vt:lpstr>
      <vt:lpstr>RSA Algorithm</vt:lpstr>
      <vt:lpstr>Step-1: Generate Public key and Private key</vt:lpstr>
      <vt:lpstr>Step-2 and 3: Encryption and Decryption</vt:lpstr>
      <vt:lpstr>Step-1: Generate Public key and Private key</vt:lpstr>
      <vt:lpstr>Step-2 : Encrypt Message</vt:lpstr>
      <vt:lpstr>Step-3 : Decrypt Message</vt:lpstr>
      <vt:lpstr>Example RSA Algorithm</vt:lpstr>
      <vt:lpstr>RSA Example - 1</vt:lpstr>
      <vt:lpstr>RSA Example – cont…</vt:lpstr>
      <vt:lpstr>RSA Example - 2</vt:lpstr>
      <vt:lpstr>RSA Example - 3</vt:lpstr>
      <vt:lpstr>Diffie-Hellman key Exchange</vt:lpstr>
      <vt:lpstr>Primitive root</vt:lpstr>
      <vt:lpstr>Discrete Logarithm</vt:lpstr>
      <vt:lpstr>Diffie-Hellman Key Exchange – Cont…</vt:lpstr>
      <vt:lpstr>Diffie-Hellman Key Exchange – Cont…</vt:lpstr>
      <vt:lpstr>Diffie-Hellman Key Exchange – Cont…</vt:lpstr>
      <vt:lpstr>Diffie-Hellman Key Exchange – Cont…</vt:lpstr>
      <vt:lpstr>PowerPoint Presentation</vt:lpstr>
      <vt:lpstr>Diffie-Hellman Key Exchange Illustration</vt:lpstr>
      <vt:lpstr>Diffie-Hellman Key Exchange Example</vt:lpstr>
      <vt:lpstr>Diffie-Hellman Key Exchange Example</vt:lpstr>
      <vt:lpstr>Man in the middle attack</vt:lpstr>
      <vt:lpstr>PowerPoint Presentation</vt:lpstr>
      <vt:lpstr>PowerPoint Presentation</vt:lpstr>
      <vt:lpstr>Hash Function</vt:lpstr>
      <vt:lpstr>Input-Output behaviour of hash functions</vt:lpstr>
      <vt:lpstr>Applications of Cryptographic Hash Functions</vt:lpstr>
      <vt:lpstr>1. Message Authentication</vt:lpstr>
      <vt:lpstr>Message authentication method - 1</vt:lpstr>
      <vt:lpstr>Message authentication method - 2</vt:lpstr>
      <vt:lpstr>Message authentication method - 3</vt:lpstr>
      <vt:lpstr>Message authentication method - 4</vt:lpstr>
      <vt:lpstr>MAC (Message Authentication Code)</vt:lpstr>
      <vt:lpstr>Digital Signature</vt:lpstr>
      <vt:lpstr>Requirements for hash functions</vt:lpstr>
      <vt:lpstr>Simple Hash Function</vt:lpstr>
      <vt:lpstr>SHA - Secure Hash Algorithm</vt:lpstr>
      <vt:lpstr>SHA-1 Algorithm</vt:lpstr>
      <vt:lpstr>Secure Hash Algorithm – SHA-1</vt:lpstr>
      <vt:lpstr>Step 1 − Append padding bits</vt:lpstr>
      <vt:lpstr>Step 2 − Compression Function</vt:lpstr>
      <vt:lpstr>Step 3 −Initialize the buffer</vt:lpstr>
      <vt:lpstr>SHA - 512</vt:lpstr>
      <vt:lpstr>Original message, Padding bits, Size of original message</vt:lpstr>
      <vt:lpstr>Message Digest Generation using SHA - 512 </vt:lpstr>
      <vt:lpstr>Step - 1 Append Padding Bits</vt:lpstr>
      <vt:lpstr>Step - 2 Append Length</vt:lpstr>
      <vt:lpstr>Step-1 and Step-2 Example</vt:lpstr>
      <vt:lpstr>Step - 3 Initialize hash buffer</vt:lpstr>
      <vt:lpstr>Step - 4 Process message in 1024-bit (128-word) blocks</vt:lpstr>
      <vt:lpstr>SHA - 512 Processing of a Single 1024-Bit Block</vt:lpstr>
      <vt:lpstr>SHA - 512 Processing of a Single 1024-Bit Block</vt:lpstr>
      <vt:lpstr>Step – 5 Output </vt:lpstr>
      <vt:lpstr>PowerPoint Presentation</vt:lpstr>
      <vt:lpstr>SHA - 512 Round Function – Cont…</vt:lpstr>
      <vt:lpstr>PowerPoint Presentation</vt:lpstr>
      <vt:lpstr>SHA - 512 Round Function Elements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- 1  Introduction to Big Data</dc:title>
  <dc:subject/>
  <dc:creator>maulik trivedi</dc:creator>
  <cp:keywords/>
  <dc:description/>
  <cp:lastModifiedBy>DELL</cp:lastModifiedBy>
  <cp:revision>380</cp:revision>
  <dcterms:created xsi:type="dcterms:W3CDTF">2021-06-25T10:21:07Z</dcterms:created>
  <dcterms:modified xsi:type="dcterms:W3CDTF">2025-01-21T16:29:46Z</dcterms:modified>
  <cp:category/>
</cp:coreProperties>
</file>